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331" r:id="rId2"/>
    <p:sldId id="332" r:id="rId3"/>
    <p:sldId id="333" r:id="rId4"/>
    <p:sldId id="334" r:id="rId5"/>
    <p:sldId id="335" r:id="rId6"/>
    <p:sldId id="336" r:id="rId7"/>
    <p:sldId id="337" r:id="rId8"/>
    <p:sldId id="338" r:id="rId9"/>
    <p:sldId id="339" r:id="rId10"/>
    <p:sldId id="340" r:id="rId11"/>
    <p:sldId id="341" r:id="rId12"/>
    <p:sldId id="342" r:id="rId13"/>
    <p:sldId id="343" r:id="rId14"/>
    <p:sldId id="344" r:id="rId15"/>
    <p:sldId id="353" r:id="rId16"/>
    <p:sldId id="330" r:id="rId17"/>
    <p:sldId id="325" r:id="rId18"/>
    <p:sldId id="319" r:id="rId19"/>
    <p:sldId id="320" r:id="rId20"/>
    <p:sldId id="321" r:id="rId21"/>
    <p:sldId id="322" r:id="rId22"/>
    <p:sldId id="323" r:id="rId23"/>
    <p:sldId id="326" r:id="rId24"/>
    <p:sldId id="327" r:id="rId25"/>
    <p:sldId id="328" r:id="rId26"/>
    <p:sldId id="329" r:id="rId27"/>
    <p:sldId id="350" r:id="rId28"/>
    <p:sldId id="351" r:id="rId29"/>
    <p:sldId id="352" r:id="rId30"/>
    <p:sldId id="354" r:id="rId31"/>
    <p:sldId id="345" r:id="rId32"/>
    <p:sldId id="346" r:id="rId33"/>
    <p:sldId id="347" r:id="rId34"/>
    <p:sldId id="348" r:id="rId35"/>
    <p:sldId id="349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96762D4-1208-40BD-9F6F-89907E02A741}">
          <p14:sldIdLst>
            <p14:sldId id="331"/>
            <p14:sldId id="332"/>
          </p14:sldIdLst>
        </p14:section>
        <p14:section name="서론" id="{596762D4-1208-40BD-9F6F-89907E02A742}">
          <p14:sldIdLst>
            <p14:sldId id="333"/>
            <p14:sldId id="334"/>
            <p14:sldId id="335"/>
          </p14:sldIdLst>
        </p14:section>
        <p14:section name="본론" id="{596762D4-1208-40BD-9F6F-89907E02A743}">
          <p14:sldIdLst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53"/>
            <p14:sldId id="330"/>
            <p14:sldId id="325"/>
            <p14:sldId id="319"/>
            <p14:sldId id="320"/>
            <p14:sldId id="321"/>
            <p14:sldId id="322"/>
            <p14:sldId id="323"/>
            <p14:sldId id="326"/>
            <p14:sldId id="327"/>
            <p14:sldId id="328"/>
            <p14:sldId id="329"/>
            <p14:sldId id="350"/>
            <p14:sldId id="351"/>
            <p14:sldId id="352"/>
            <p14:sldId id="354"/>
          </p14:sldIdLst>
        </p14:section>
        <p14:section name="결론" id="{596762D4-1208-40BD-9F6F-89907E02A744}">
          <p14:sldIdLst>
            <p14:sldId id="345"/>
            <p14:sldId id="346"/>
            <p14:sldId id="347"/>
            <p14:sldId id="348"/>
            <p14:sldId id="349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3039" userDrawn="1">
          <p15:clr>
            <a:srgbClr val="A4A3A4"/>
          </p15:clr>
        </p15:guide>
        <p15:guide id="2" pos="383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BC7"/>
    <a:srgbClr val="E0B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5" autoAdjust="0"/>
    <p:restoredTop sz="94660"/>
  </p:normalViewPr>
  <p:slideViewPr>
    <p:cSldViewPr snapToGrid="0" snapToObjects="1">
      <p:cViewPr>
        <p:scale>
          <a:sx n="96" d="100"/>
          <a:sy n="96" d="100"/>
        </p:scale>
        <p:origin x="-474" y="-534"/>
      </p:cViewPr>
      <p:guideLst>
        <p:guide orient="horz" pos="3039"/>
        <p:guide pos="38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2B40BE-ADFF-4E96-A2CE-2914A23A76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BFCE655-9CB5-415A-8DFA-38D13A786F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8B71BE-F2CC-438A-BC06-223BBE915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F548EA8-C65D-420F-AD1F-C05C5ECB7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8154191-7AA6-422A-86A9-5C3225004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814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439FDFE-CFA6-40FC-A91F-6FAC425B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3C477A7-7643-4C7D-81A5-8A0688FC8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12841B8-3FC7-44B2-9C5F-A4087EB3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B48B0C4-8D28-4598-9C1C-1C8F418B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E1FC409-BC7F-4D9A-A63A-27B6D15E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659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27322D4-37E7-4CAD-89C3-ED5A455A9C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A48E3DF-6A85-4806-927E-38049BD5BE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1301DA8-4A38-4AC4-8C77-6671E0FD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82085E8-875B-4B44-A07E-68E5D152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01E3509-4AFC-4839-AEF5-214D73C7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1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0EF555-357F-47A0-87C0-2F3A7923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43002F9-D872-42B9-9ADD-13D8C9C55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8AD02C2-3C0C-454D-B85C-A6EE12F1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FC84CEF0-7117-4FCD-B204-4065BC1A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395EAB3-010F-4F4D-B1A9-91C01726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43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3742CB1-9D28-47A7-978A-9CD818625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22F8D17-0222-47B6-BBC2-DA61BD84F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0A20DC9-6BAB-4BF3-9846-992700CEE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52F3050-3E6F-43CB-8506-A847D7DBA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BB1C3F2-4CB2-404D-9B05-95778721F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15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7133AB9-F055-490E-92FD-D8F7F82F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71DB7AA-2A6E-4CB2-86BC-BEFEC7EF8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726E420-97C0-4D52-A406-9F61D4B57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288BA04-2C81-4589-A6F6-52C8C3F4E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01FAFC6-6F08-4192-AD7E-D434DDEE2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B40A178-423E-48B0-BD60-62C498D1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36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BB38093-8F1E-4E28-AE05-24E739D9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97B287A-0E1F-48B9-8055-F56438E6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54E4BA1-16E3-4AD5-837F-06DF6A7B6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F037D92-3927-4C77-B2D9-2B773B61A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C57C9866-81B6-46B8-8AB5-4B0B59E5F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B8D48E73-53B6-4A92-8AA0-71C1E5524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2549B223-FCA7-41F9-A528-4DA70CE40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B53ED17-6001-42F5-9520-3A8F546D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8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8A4A6C-9CA1-4AF9-8EBE-53F375AE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1111D935-FC19-4F99-9B09-B2132FDB9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6AE24859-F425-4FCE-BB88-78CB3C957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48BBB9E-B709-42BB-A764-797623220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2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80B85D3-88E7-4FD0-ACEA-F98C09083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F98E960-D937-4606-974F-E7853DC5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53B4C5DA-3D9C-44EF-AF87-659A0106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068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462504-9067-4994-B95A-5AE5BDE7B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4627BAB-91FA-40AA-98D0-7415DC1FB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5C9EA78-D43F-4EEB-9BA2-2A579FF7A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723F545-D454-4686-9C65-37EF43250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08AC6FB-ABC7-452C-ADF3-D80ED2C51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9A287CD-CE2C-4672-B333-693F58366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316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A05217D-0A5B-40A2-9BFA-E0946800D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BE86A4E5-3DB3-448B-8F7A-81E0CAFD31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207FF2A-6696-4418-86C9-68F1515D5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C1A0A9D-D866-4F26-987B-698B6E285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A38FF59-A8C3-45D0-A50F-36B90D92B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57CE4910-C444-4B3D-A587-9F604FD9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1000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FD1D0ED6-C740-463E-A233-DF9880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AFC72D2-6B4B-419B-942B-82BFB4171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CB31804-57A2-4757-8D4D-20C3A3337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F6E6D-BC61-41B2-8E58-6CD3F8627017}" type="datetimeFigureOut">
              <a:rPr lang="ko-KR" altLang="en-US" smtClean="0"/>
              <a:t>2019-08-06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D43345-A88B-4E4E-95B6-07472295CF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2F2A5C4-85BE-4A30-944F-3C33D6C49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7B01-5F80-4E50-A3C2-C76232137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444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3270" cy="6859270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/>
          </p:cNvSpPr>
          <p:nvPr/>
        </p:nvSpPr>
        <p:spPr>
          <a:xfrm>
            <a:off x="4734560" y="793115"/>
            <a:ext cx="2723515" cy="92265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>
                <a:solidFill>
                  <a:schemeClr val="accent6">
                    <a:lumMod val="50000"/>
                  </a:schemeClr>
                </a:solidFill>
                <a:latin typeface="맑은 고딕" charset="0"/>
                <a:ea typeface="맑은 고딕" charset="0"/>
              </a:rPr>
              <a:t>달 다 방</a:t>
            </a:r>
            <a:endParaRPr lang="ko-KR" altLang="en-US" sz="5400" b="1">
              <a:solidFill>
                <a:schemeClr val="accent6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양쪽 대괄호 7">
            <a:extLst>
              <a:ext uri="{FF2B5EF4-FFF2-40B4-BE49-F238E27FC236}">
                <a16:creationId xmlns:a16="http://schemas.microsoft.com/office/drawing/2014/main" xmlns="" id="{EA3B9D8C-02BA-47F9-9CF5-716A3F5D721E}"/>
              </a:ext>
            </a:extLst>
          </p:cNvPr>
          <p:cNvSpPr/>
          <p:nvPr/>
        </p:nvSpPr>
        <p:spPr>
          <a:xfrm>
            <a:off x="2763520" y="701040"/>
            <a:ext cx="6695440" cy="1108075"/>
          </a:xfrm>
          <a:prstGeom prst="bracketPair">
            <a:avLst/>
          </a:prstGeom>
          <a:ln w="952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2419985" y="6014720"/>
            <a:ext cx="7091680" cy="1270"/>
          </a:xfrm>
          <a:prstGeom prst="line">
            <a:avLst/>
          </a:prstGeom>
          <a:ln w="635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>
            <a:spLocks/>
          </p:cNvSpPr>
          <p:nvPr/>
        </p:nvSpPr>
        <p:spPr>
          <a:xfrm>
            <a:off x="2351405" y="5586095"/>
            <a:ext cx="7501255" cy="3689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1" spc="60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</a:rPr>
              <a:t>김주호 김혜민 안수빈 이동연 이수빈 이지민 장준혁</a:t>
            </a:r>
            <a:endParaRPr lang="ko-KR" altLang="en-US" sz="1800" b="1">
              <a:solidFill>
                <a:schemeClr val="accent6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1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3340" cy="226060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327025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업무 분장도</a:t>
            </a:r>
            <a:endParaRPr lang="ko-KR" altLang="en-US" sz="4000" b="1" strike="noStrike" cap="none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1732915" y="137160"/>
            <a:ext cx="84518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1259205" y="1781810"/>
            <a:ext cx="17989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latin typeface="맑은 고딕" charset="0"/>
                <a:ea typeface="맑은 고딕" charset="0"/>
              </a:rPr>
              <a:t>이지민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3869055" y="1751330"/>
            <a:ext cx="109410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latin typeface="맑은 고딕" charset="0"/>
                <a:ea typeface="맑은 고딕" charset="0"/>
              </a:rPr>
              <a:t>장준혁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3208020" y="2498090"/>
            <a:ext cx="2165350" cy="23069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매장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800">
                <a:solidFill>
                  <a:srgbClr val="000000"/>
                </a:solidFill>
                <a:latin typeface="Arial" charset="0"/>
                <a:ea typeface="Arial" charset="0"/>
              </a:rPr>
              <a:t>매장오픈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재고 목록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재고 입고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재고 통계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재고 상세목록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관리자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로그인/로그아웃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6260465" y="1748790"/>
            <a:ext cx="109410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latin typeface="맑은 고딕" charset="0"/>
                <a:ea typeface="맑은 고딕" charset="0"/>
              </a:rPr>
              <a:t>이수빈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5593715" y="2493645"/>
            <a:ext cx="2293620" cy="23069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고객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로그인/로그아웃(카카오톡/ 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        네이버 / 일반)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매장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메인화면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마감 / 마감내역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514985" y="2506980"/>
            <a:ext cx="2114550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고객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장바구니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매장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메뉴 관리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레시피 관리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8961120" y="1782445"/>
            <a:ext cx="109410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latin typeface="맑은 고딕" charset="0"/>
                <a:ea typeface="맑은 고딕" charset="0"/>
              </a:rPr>
              <a:t>안수빈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16" name="TextBox 15"/>
          <p:cNvSpPr txBox="1">
            <a:spLocks/>
          </p:cNvSpPr>
          <p:nvPr/>
        </p:nvSpPr>
        <p:spPr>
          <a:xfrm>
            <a:off x="8218170" y="2498725"/>
            <a:ext cx="2898140" cy="23069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고객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고객정보 수정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매장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등록 / 매장정보수정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나의매장고객 구매이력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관리자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매장 신청 내역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매장 등록된 목록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97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2705" cy="22542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84518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1437005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ERD</a:t>
            </a:r>
            <a:endParaRPr lang="ko-KR" altLang="en-US" sz="4000" b="1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" name="그림 4" descr="C:/Users/User/AppData/Roaming/PolarisOffice/ETemp/5384_8872344/fImage72621708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25" y="1419225"/>
            <a:ext cx="8639810" cy="4635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020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2705" cy="22542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845185" cy="40068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404495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구성도-관리자</a:t>
            </a:r>
            <a:endParaRPr lang="ko-KR" altLang="en-US" sz="4000" b="1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" name="그림 4" descr="C:/Users/User/AppData/Roaming/PolarisOffice/ETemp/5384_8872344/fImage5663716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70" y="2209800"/>
            <a:ext cx="2715260" cy="29533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9609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2070" cy="224790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844550" cy="4000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3508375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구성도-고객</a:t>
            </a:r>
            <a:endParaRPr lang="ko-KR" altLang="en-US" sz="4000" b="1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" name="그림 4" descr="C:/Users/User/AppData/Roaming/PolarisOffice/ETemp/5384_8872344/fImage22580709633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95" y="1819275"/>
            <a:ext cx="9801860" cy="38677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473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2070" cy="224790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844550" cy="4000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348615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구성도-매장</a:t>
            </a:r>
            <a:endParaRPr lang="ko-KR" altLang="en-US" sz="4000" b="1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" name="그림 4" descr="C:/Users/User/AppData/Roaming/PolarisOffice/ETemp/5384_8872344/fImage46605710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" y="1758950"/>
            <a:ext cx="11144885" cy="34518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76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00252" y="2238103"/>
            <a:ext cx="8839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spc="600" dirty="0" err="1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</a:t>
            </a:r>
            <a:endParaRPr lang="en-US" altLang="ko-KR" sz="5400" spc="600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  <a:p>
            <a:r>
              <a:rPr lang="en-US" altLang="ko-KR" sz="5400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		(</a:t>
            </a:r>
            <a:r>
              <a:rPr lang="ko-KR" altLang="en-US" sz="5400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고객</a:t>
            </a:r>
            <a:r>
              <a:rPr lang="en-US" altLang="ko-KR" sz="5400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)</a:t>
            </a:r>
            <a:endParaRPr lang="ko-KR" altLang="en-US" sz="5400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5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55282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본론-화면&amp;기능(고객)</a:t>
            </a:r>
            <a:endParaRPr lang="ko-KR" altLang="en-US" sz="2000" b="0" strike="noStrike" cap="none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3106941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spc="600" dirty="0" err="1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고객</a:t>
            </a:r>
            <a:r>
              <a:rPr lang="en-US" altLang="ko-KR" sz="4000" b="1" strike="noStrike" cap="none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로그인</a:t>
            </a:r>
            <a:endParaRPr lang="ko-KR" altLang="en-US" sz="4000" b="1" strike="noStrike" cap="none" dirty="0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" name="그림 4" descr="C:/Users/User/AppData/Roaming/PolarisOffice/ETemp/7924_4373520/fImage85347421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67" y="1488168"/>
            <a:ext cx="9493250" cy="4789170"/>
          </a:xfrm>
          <a:prstGeom prst="rect">
            <a:avLst/>
          </a:prstGeom>
          <a:noFill/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67" y="1488169"/>
            <a:ext cx="9494234" cy="478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55282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본론-화면&amp;기능(고객)</a:t>
            </a:r>
            <a:endParaRPr lang="ko-KR" altLang="en-US" sz="2000" b="0" strike="noStrike" cap="none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7603363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spc="600" dirty="0" err="1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고객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회원가입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및 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ID/PW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찾기</a:t>
            </a:r>
            <a:endParaRPr lang="ko-KR" altLang="en-US" sz="4000" b="1" strike="noStrike" cap="none" dirty="0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" name="그림 4" descr="C:/Users/User/AppData/Roaming/PolarisOffice/ETemp/7924_4373520/fImage85347421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67" y="1488168"/>
            <a:ext cx="9493250" cy="4789170"/>
          </a:xfrm>
          <a:prstGeom prst="rect">
            <a:avLst/>
          </a:prstGeom>
          <a:noFill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67" y="1792964"/>
            <a:ext cx="9493250" cy="4492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00" y="1792964"/>
            <a:ext cx="9484817" cy="404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 descr="C:/Users/User/AppData/Roaming/PolarisOffice/ETemp/7924_4373520/fImage85347421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91" y="1496589"/>
            <a:ext cx="9493250" cy="4789170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6627222" y="4355322"/>
            <a:ext cx="722811" cy="242803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C:/Users/User/AppData/Roaming/PolarisOffice/ETemp/7924_4373520/fImage85347421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91" y="1496589"/>
            <a:ext cx="9493250" cy="4789170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5416730" y="4614421"/>
            <a:ext cx="1506583" cy="279795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202" y="1792963"/>
            <a:ext cx="3794591" cy="4492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520" y="1792964"/>
            <a:ext cx="5083622" cy="4484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88" y="1484720"/>
            <a:ext cx="10589334" cy="47926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01" y="0"/>
            <a:ext cx="9462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84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12" y="1469576"/>
            <a:ext cx="9588295" cy="484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2070" cy="224790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552825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본론-화면&amp;기능(고객)</a:t>
            </a:r>
            <a:endParaRPr lang="ko-KR" altLang="en-US" sz="2000" b="0" strike="noStrike" cap="none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2563522" cy="707886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spc="600" dirty="0" err="1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고객</a:t>
            </a:r>
            <a:r>
              <a:rPr lang="en-US" altLang="ko-KR" sz="4000" b="1" strike="noStrike" cap="none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en-US" altLang="ko-KR" sz="4000" b="1" strike="noStrike" cap="none" spc="600" dirty="0" err="1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메인</a:t>
            </a:r>
            <a:endParaRPr lang="ko-KR" altLang="en-US" sz="4000" b="1" strike="noStrike" cap="none" dirty="0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54" y="1851524"/>
            <a:ext cx="4940956" cy="1684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232" y="414655"/>
            <a:ext cx="4711519" cy="413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436" y="536575"/>
            <a:ext cx="5548963" cy="4048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 flipV="1">
            <a:off x="2586447" y="3535679"/>
            <a:ext cx="1045027" cy="1271454"/>
          </a:xfrm>
          <a:prstGeom prst="straightConnector1">
            <a:avLst/>
          </a:prstGeom>
          <a:ln w="635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712" y="852717"/>
            <a:ext cx="6402388" cy="3732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직선 화살표 연결선 19"/>
          <p:cNvCxnSpPr/>
          <p:nvPr/>
        </p:nvCxnSpPr>
        <p:spPr>
          <a:xfrm flipH="1" flipV="1">
            <a:off x="4833257" y="4336869"/>
            <a:ext cx="452483" cy="470264"/>
          </a:xfrm>
          <a:prstGeom prst="straightConnector1">
            <a:avLst/>
          </a:prstGeom>
          <a:ln w="635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H="1" flipV="1">
            <a:off x="6775269" y="4423954"/>
            <a:ext cx="91078" cy="396561"/>
          </a:xfrm>
          <a:prstGeom prst="straightConnector1">
            <a:avLst/>
          </a:prstGeom>
          <a:ln w="635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V="1">
            <a:off x="8468723" y="4423954"/>
            <a:ext cx="327183" cy="383179"/>
          </a:xfrm>
          <a:prstGeom prst="straightConnector1">
            <a:avLst/>
          </a:prstGeom>
          <a:ln w="63500" cap="rnd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55282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본론-화면&amp;기능(고객)</a:t>
            </a:r>
            <a:endParaRPr lang="ko-KR" altLang="en-US" sz="2000" b="0" strike="noStrike" cap="none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9312165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주문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/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내 정보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/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나만의 메뉴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/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주문 내역</a:t>
            </a:r>
            <a:endParaRPr lang="ko-KR" altLang="en-US" sz="4000" b="1" strike="noStrike" cap="none" dirty="0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54" y="1493494"/>
            <a:ext cx="9498574" cy="330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593897" y="1520689"/>
            <a:ext cx="243614" cy="14152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343" y="1363889"/>
            <a:ext cx="5694116" cy="4425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512526" y="1145165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주문페이지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815969" y="1725343"/>
            <a:ext cx="700808" cy="14152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1820316" y="1860325"/>
            <a:ext cx="700808" cy="14152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820316" y="1999669"/>
            <a:ext cx="700808" cy="14152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821" y="1223065"/>
            <a:ext cx="7201581" cy="4707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19" y="1279354"/>
            <a:ext cx="8056762" cy="456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619" y="1260462"/>
            <a:ext cx="8822271" cy="4670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99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E88F024-3B05-4709-95C3-BFF122853DEA}"/>
              </a:ext>
            </a:extLst>
          </p:cNvPr>
          <p:cNvSpPr/>
          <p:nvPr/>
        </p:nvSpPr>
        <p:spPr>
          <a:xfrm>
            <a:off x="833120" y="0"/>
            <a:ext cx="1320800" cy="130048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0172367-AA7E-4909-A4EC-6C0118703851}"/>
              </a:ext>
            </a:extLst>
          </p:cNvPr>
          <p:cNvSpPr/>
          <p:nvPr/>
        </p:nvSpPr>
        <p:spPr>
          <a:xfrm>
            <a:off x="833120" y="6532880"/>
            <a:ext cx="1320800" cy="325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F54AF7-5DB3-49B6-A110-0FDEF60EA50E}"/>
              </a:ext>
            </a:extLst>
          </p:cNvPr>
          <p:cNvSpPr txBox="1"/>
          <p:nvPr/>
        </p:nvSpPr>
        <p:spPr>
          <a:xfrm>
            <a:off x="2261235" y="592455"/>
            <a:ext cx="1271270" cy="708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2E4CE80B-3E84-4753-929E-AE15BE39E932}"/>
              </a:ext>
            </a:extLst>
          </p:cNvPr>
          <p:cNvGrpSpPr/>
          <p:nvPr/>
        </p:nvGrpSpPr>
        <p:grpSpPr>
          <a:xfrm>
            <a:off x="1475740" y="1821180"/>
            <a:ext cx="2649220" cy="521970"/>
            <a:chOff x="1475740" y="1821180"/>
            <a:chExt cx="2649220" cy="521970"/>
          </a:xfrm>
        </p:grpSpPr>
        <p:sp>
          <p:nvSpPr>
            <p:cNvPr id="4" name="TextBox 3"/>
            <p:cNvSpPr txBox="1">
              <a:spLocks/>
            </p:cNvSpPr>
            <p:nvPr/>
          </p:nvSpPr>
          <p:spPr>
            <a:xfrm>
              <a:off x="2243455" y="1821180"/>
              <a:ext cx="1882140" cy="5226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  <a:latin typeface="Arial" charset="0"/>
                  <a:ea typeface="Arial" charset="0"/>
                </a:rPr>
                <a:t>개발동기</a:t>
              </a:r>
              <a:endParaRPr lang="ko-KR" altLang="en-US" sz="2800" b="1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5" name="TextBox 4"/>
            <p:cNvSpPr txBox="1">
              <a:spLocks/>
            </p:cNvSpPr>
            <p:nvPr/>
          </p:nvSpPr>
          <p:spPr>
            <a:xfrm>
              <a:off x="1475740" y="1898015"/>
              <a:ext cx="782955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latin typeface="Arial" charset="0"/>
                  <a:ea typeface="Arial" charset="0"/>
                </a:rPr>
                <a:t>001</a:t>
              </a:r>
              <a:endParaRPr lang="ko-KR" altLang="en-US" sz="1800">
                <a:latin typeface="Arial" charset="0"/>
                <a:ea typeface="Arial" charset="0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BE018A34-FD97-4724-8D9E-C494A7888188}"/>
              </a:ext>
            </a:extLst>
          </p:cNvPr>
          <p:cNvGrpSpPr/>
          <p:nvPr/>
        </p:nvGrpSpPr>
        <p:grpSpPr>
          <a:xfrm>
            <a:off x="1475740" y="2393950"/>
            <a:ext cx="2633345" cy="521970"/>
            <a:chOff x="1475740" y="2393950"/>
            <a:chExt cx="2633345" cy="521970"/>
          </a:xfrm>
        </p:grpSpPr>
        <p:sp>
          <p:nvSpPr>
            <p:cNvPr id="17" name="TextBox 16"/>
            <p:cNvSpPr txBox="1">
              <a:spLocks/>
            </p:cNvSpPr>
            <p:nvPr/>
          </p:nvSpPr>
          <p:spPr>
            <a:xfrm>
              <a:off x="2243455" y="2393950"/>
              <a:ext cx="1866265" cy="5226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  <a:latin typeface="Arial" charset="0"/>
                  <a:ea typeface="Arial" charset="0"/>
                </a:rPr>
                <a:t>벤치마킹</a:t>
              </a:r>
              <a:endParaRPr lang="ko-KR" altLang="en-US" sz="2800" b="1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18" name="TextBox 17"/>
            <p:cNvSpPr txBox="1">
              <a:spLocks/>
            </p:cNvSpPr>
            <p:nvPr/>
          </p:nvSpPr>
          <p:spPr>
            <a:xfrm>
              <a:off x="1475740" y="2470785"/>
              <a:ext cx="782955" cy="37020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latin typeface="Arial" charset="0"/>
                  <a:ea typeface="Arial" charset="0"/>
                </a:rPr>
                <a:t>002</a:t>
              </a:r>
              <a:endParaRPr lang="ko-KR" altLang="en-US" sz="1800">
                <a:latin typeface="Arial" charset="0"/>
                <a:ea typeface="Arial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F1ECBE1C-F2E7-413C-A2A8-AEA7B7CE3D1F}"/>
              </a:ext>
            </a:extLst>
          </p:cNvPr>
          <p:cNvGrpSpPr/>
          <p:nvPr/>
        </p:nvGrpSpPr>
        <p:grpSpPr>
          <a:xfrm>
            <a:off x="1493520" y="2975610"/>
            <a:ext cx="5031740" cy="521970"/>
            <a:chOff x="1493520" y="2975610"/>
            <a:chExt cx="5031740" cy="521970"/>
          </a:xfrm>
        </p:grpSpPr>
        <p:sp>
          <p:nvSpPr>
            <p:cNvPr id="20" name="TextBox 19"/>
            <p:cNvSpPr txBox="1">
              <a:spLocks/>
            </p:cNvSpPr>
            <p:nvPr/>
          </p:nvSpPr>
          <p:spPr>
            <a:xfrm>
              <a:off x="2261235" y="2975610"/>
              <a:ext cx="4264660" cy="52260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  <a:latin typeface="Arial" charset="0"/>
                  <a:ea typeface="Arial" charset="0"/>
                </a:rPr>
                <a:t>개발기술 및 핵심기술</a:t>
              </a:r>
              <a:endParaRPr lang="ko-KR" altLang="en-US" sz="2800" b="1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1" name="TextBox 20"/>
            <p:cNvSpPr txBox="1">
              <a:spLocks/>
            </p:cNvSpPr>
            <p:nvPr/>
          </p:nvSpPr>
          <p:spPr>
            <a:xfrm>
              <a:off x="1493520" y="3052445"/>
              <a:ext cx="783590" cy="3708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latin typeface="Arial" charset="0"/>
                  <a:ea typeface="Arial" charset="0"/>
                </a:rPr>
                <a:t>003</a:t>
              </a:r>
              <a:endParaRPr lang="ko-KR" altLang="en-US" sz="1800">
                <a:latin typeface="Arial" charset="0"/>
                <a:ea typeface="Arial" charset="0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A0A63EC5-36FA-4CFA-8EEC-3F82EEFD45FA}"/>
              </a:ext>
            </a:extLst>
          </p:cNvPr>
          <p:cNvGrpSpPr/>
          <p:nvPr/>
        </p:nvGrpSpPr>
        <p:grpSpPr>
          <a:xfrm>
            <a:off x="1493520" y="4061460"/>
            <a:ext cx="2233930" cy="522605"/>
            <a:chOff x="1493520" y="4061460"/>
            <a:chExt cx="2233930" cy="522605"/>
          </a:xfrm>
        </p:grpSpPr>
        <p:sp>
          <p:nvSpPr>
            <p:cNvPr id="23" name="TextBox 22"/>
            <p:cNvSpPr txBox="1">
              <a:spLocks/>
            </p:cNvSpPr>
            <p:nvPr/>
          </p:nvSpPr>
          <p:spPr>
            <a:xfrm>
              <a:off x="2261235" y="4061460"/>
              <a:ext cx="1466850" cy="52324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  <a:latin typeface="Arial" charset="0"/>
                  <a:ea typeface="Arial" charset="0"/>
                </a:rPr>
                <a:t>흐름도</a:t>
              </a:r>
              <a:endParaRPr lang="ko-KR" altLang="en-US" sz="2800" b="1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4" name="TextBox 23"/>
            <p:cNvSpPr txBox="1">
              <a:spLocks/>
            </p:cNvSpPr>
            <p:nvPr/>
          </p:nvSpPr>
          <p:spPr>
            <a:xfrm>
              <a:off x="1493520" y="4156710"/>
              <a:ext cx="7835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latin typeface="Arial" charset="0"/>
                  <a:ea typeface="Arial" charset="0"/>
                </a:rPr>
                <a:t>005</a:t>
              </a:r>
              <a:endParaRPr lang="ko-KR" altLang="en-US" sz="1800">
                <a:latin typeface="Arial" charset="0"/>
                <a:ea typeface="Arial" charset="0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276C52E-EA36-4F47-81A4-95D161ACB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60" y="0"/>
            <a:ext cx="4572000" cy="6858000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1494155" y="4631055"/>
            <a:ext cx="3056255" cy="522605"/>
            <a:chOff x="1494155" y="4631055"/>
            <a:chExt cx="3056255" cy="522605"/>
          </a:xfrm>
        </p:grpSpPr>
        <p:sp>
          <p:nvSpPr>
            <p:cNvPr id="26" name="TextBox 25"/>
            <p:cNvSpPr txBox="1">
              <a:spLocks/>
            </p:cNvSpPr>
            <p:nvPr/>
          </p:nvSpPr>
          <p:spPr>
            <a:xfrm>
              <a:off x="2261870" y="4631055"/>
              <a:ext cx="2289175" cy="52324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  <a:latin typeface="Arial" charset="0"/>
                  <a:ea typeface="Arial" charset="0"/>
                </a:rPr>
                <a:t>스토리보드</a:t>
              </a:r>
              <a:endParaRPr lang="ko-KR" altLang="en-US" sz="2800" b="1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27" name="TextBox 26"/>
            <p:cNvSpPr txBox="1">
              <a:spLocks/>
            </p:cNvSpPr>
            <p:nvPr/>
          </p:nvSpPr>
          <p:spPr>
            <a:xfrm>
              <a:off x="1494155" y="4726305"/>
              <a:ext cx="7835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latin typeface="Arial" charset="0"/>
                  <a:ea typeface="Arial" charset="0"/>
                </a:rPr>
                <a:t>006</a:t>
              </a:r>
              <a:endParaRPr lang="ko-KR" altLang="en-US" sz="1800">
                <a:latin typeface="Arial" charset="0"/>
                <a:ea typeface="Arial" charset="0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494790" y="5200015"/>
            <a:ext cx="5070475" cy="521970"/>
            <a:chOff x="1494790" y="5200015"/>
            <a:chExt cx="5070475" cy="521970"/>
          </a:xfrm>
        </p:grpSpPr>
        <p:sp>
          <p:nvSpPr>
            <p:cNvPr id="29" name="TextBox 28"/>
            <p:cNvSpPr txBox="1">
              <a:spLocks/>
            </p:cNvSpPr>
            <p:nvPr/>
          </p:nvSpPr>
          <p:spPr>
            <a:xfrm>
              <a:off x="2262505" y="5200015"/>
              <a:ext cx="4303395" cy="52260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  <a:latin typeface="Arial" charset="0"/>
                  <a:ea typeface="Arial" charset="0"/>
                </a:rPr>
                <a:t>기대효과 및 개선사항</a:t>
              </a:r>
              <a:endParaRPr lang="ko-KR" altLang="en-US" sz="2800" b="1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30" name="TextBox 29"/>
            <p:cNvSpPr txBox="1">
              <a:spLocks/>
            </p:cNvSpPr>
            <p:nvPr/>
          </p:nvSpPr>
          <p:spPr>
            <a:xfrm>
              <a:off x="1494790" y="5295265"/>
              <a:ext cx="784225" cy="3695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latin typeface="Arial" charset="0"/>
                  <a:ea typeface="Arial" charset="0"/>
                </a:rPr>
                <a:t>007</a:t>
              </a:r>
              <a:endParaRPr lang="ko-KR" altLang="en-US" sz="1800">
                <a:latin typeface="Arial" charset="0"/>
                <a:ea typeface="Arial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494790" y="5807710"/>
            <a:ext cx="1970405" cy="521970"/>
            <a:chOff x="1494790" y="5807710"/>
            <a:chExt cx="1970405" cy="521970"/>
          </a:xfrm>
        </p:grpSpPr>
        <p:sp>
          <p:nvSpPr>
            <p:cNvPr id="32" name="TextBox 31"/>
            <p:cNvSpPr txBox="1">
              <a:spLocks/>
            </p:cNvSpPr>
            <p:nvPr/>
          </p:nvSpPr>
          <p:spPr>
            <a:xfrm>
              <a:off x="2262505" y="5807710"/>
              <a:ext cx="1203325" cy="522604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  <a:latin typeface="Arial" charset="0"/>
                  <a:ea typeface="Arial" charset="0"/>
                </a:rPr>
                <a:t>Q&amp;A</a:t>
              </a:r>
              <a:endParaRPr lang="ko-KR" altLang="en-US" sz="2800" b="1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33" name="TextBox 32"/>
            <p:cNvSpPr txBox="1">
              <a:spLocks/>
            </p:cNvSpPr>
            <p:nvPr/>
          </p:nvSpPr>
          <p:spPr>
            <a:xfrm>
              <a:off x="1494790" y="5902960"/>
              <a:ext cx="784225" cy="3695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latin typeface="Arial" charset="0"/>
                  <a:ea typeface="Arial" charset="0"/>
                </a:rPr>
                <a:t>008</a:t>
              </a:r>
              <a:endParaRPr lang="ko-KR" altLang="en-US" sz="1800">
                <a:latin typeface="Arial" charset="0"/>
                <a:ea typeface="Arial" charset="0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510030" y="3525520"/>
            <a:ext cx="3062605" cy="522605"/>
            <a:chOff x="1510030" y="3525520"/>
            <a:chExt cx="3062605" cy="522605"/>
          </a:xfrm>
        </p:grpSpPr>
        <p:sp>
          <p:nvSpPr>
            <p:cNvPr id="35" name="TextBox 34"/>
            <p:cNvSpPr txBox="1">
              <a:spLocks/>
            </p:cNvSpPr>
            <p:nvPr/>
          </p:nvSpPr>
          <p:spPr>
            <a:xfrm>
              <a:off x="2277745" y="3525520"/>
              <a:ext cx="2294890" cy="52260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2800" b="1" spc="600">
                  <a:solidFill>
                    <a:schemeClr val="accent6">
                      <a:lumMod val="75000"/>
                    </a:schemeClr>
                  </a:solidFill>
                  <a:latin typeface="Arial" charset="0"/>
                  <a:ea typeface="Arial" charset="0"/>
                </a:rPr>
                <a:t>업무분장도</a:t>
              </a:r>
              <a:endParaRPr lang="ko-KR" altLang="en-US" sz="2800" b="1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</a:endParaRPr>
            </a:p>
          </p:txBody>
        </p:sp>
        <p:sp>
          <p:nvSpPr>
            <p:cNvPr id="36" name="TextBox 35"/>
            <p:cNvSpPr txBox="1">
              <a:spLocks/>
            </p:cNvSpPr>
            <p:nvPr/>
          </p:nvSpPr>
          <p:spPr>
            <a:xfrm>
              <a:off x="1510030" y="3620770"/>
              <a:ext cx="783590" cy="36893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>
                  <a:latin typeface="Arial" charset="0"/>
                  <a:ea typeface="Arial" charset="0"/>
                </a:rPr>
                <a:t>004</a:t>
              </a:r>
              <a:endParaRPr lang="ko-KR" altLang="en-US" sz="1800">
                <a:latin typeface="Arial" charset="0"/>
                <a:ea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679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55282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본론-화면&amp;기능(고객)</a:t>
            </a:r>
            <a:endParaRPr lang="ko-KR" altLang="en-US" sz="2000" b="0" strike="noStrike" cap="none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4397358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strike="noStrike" cap="none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매장 목록</a:t>
            </a:r>
            <a:r>
              <a:rPr lang="en-US" altLang="ko-KR" sz="4000" b="1" strike="noStrike" cap="none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/ </a:t>
            </a:r>
            <a:r>
              <a:rPr lang="ko-KR" altLang="en-US" sz="4000" b="1" strike="noStrike" cap="none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장바구니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54" y="1493494"/>
            <a:ext cx="9498574" cy="3304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53" y="1702498"/>
            <a:ext cx="9498575" cy="5114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9893168" y="1520689"/>
            <a:ext cx="243614" cy="141527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345783" y="1525037"/>
            <a:ext cx="383182" cy="137180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653" y="1702498"/>
            <a:ext cx="9504352" cy="300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99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00252" y="2238103"/>
            <a:ext cx="88392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spc="600" dirty="0" err="1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</a:t>
            </a:r>
            <a:endParaRPr lang="en-US" altLang="ko-KR" sz="5400" spc="600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  <a:p>
            <a:r>
              <a:rPr lang="en-US" altLang="ko-KR" sz="5400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		(</a:t>
            </a:r>
            <a:r>
              <a:rPr lang="ko-KR" altLang="en-US" sz="5400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매장</a:t>
            </a:r>
            <a:r>
              <a:rPr lang="en-US" altLang="ko-KR" sz="5400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)</a:t>
            </a:r>
            <a:endParaRPr lang="ko-KR" altLang="en-US" sz="5400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9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586238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 dirty="0" err="1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</a:t>
            </a: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(</a:t>
            </a:r>
            <a:r>
              <a:rPr lang="ko-KR" altLang="en-US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매장</a:t>
            </a: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)</a:t>
            </a:r>
            <a:endParaRPr lang="ko-KR" altLang="en-US" sz="2000" b="0" strike="noStrike" cap="none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5581977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매장 로그인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/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회원가입</a:t>
            </a:r>
            <a:endParaRPr lang="ko-KR" altLang="en-US" sz="4000" b="1" strike="noStrike" cap="none" dirty="0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424" y="1554456"/>
            <a:ext cx="6695123" cy="4444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05148" y="4568689"/>
            <a:ext cx="621775" cy="229733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84" y="1554456"/>
            <a:ext cx="8256459" cy="4444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28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586238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 dirty="0" err="1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</a:t>
            </a: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(</a:t>
            </a:r>
            <a:r>
              <a:rPr lang="ko-KR" altLang="en-US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매장</a:t>
            </a: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)</a:t>
            </a:r>
            <a:endParaRPr lang="ko-KR" altLang="en-US" sz="2000" b="0" strike="noStrike" cap="none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3855543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매장 메인 화면</a:t>
            </a:r>
            <a:endParaRPr lang="ko-KR" altLang="en-US" sz="4000" b="1" strike="noStrike" cap="none" dirty="0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65" y="1865511"/>
            <a:ext cx="10826476" cy="4233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1" y="1865511"/>
            <a:ext cx="10826476" cy="5017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93075" y="2099803"/>
            <a:ext cx="775062" cy="199260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00" y="2145006"/>
            <a:ext cx="6072588" cy="452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1" y="2099803"/>
            <a:ext cx="10797273" cy="400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1219395" y="2278357"/>
            <a:ext cx="748742" cy="203585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1" y="1854377"/>
            <a:ext cx="10831250" cy="5463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197423" y="2473233"/>
            <a:ext cx="770713" cy="137180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65" y="2110169"/>
            <a:ext cx="10826476" cy="3966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5405575" y="5452601"/>
            <a:ext cx="481419" cy="207969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2" y="2099802"/>
            <a:ext cx="10823229" cy="428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883044" y="6107722"/>
            <a:ext cx="500337" cy="137180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57" y="2110170"/>
            <a:ext cx="11266538" cy="3802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514011" y="4947505"/>
            <a:ext cx="670559" cy="312471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3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395" y="2099802"/>
            <a:ext cx="9769207" cy="447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6648990" y="6366485"/>
            <a:ext cx="439788" cy="129540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04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90" y="2015349"/>
            <a:ext cx="4855167" cy="448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75" y="2212828"/>
            <a:ext cx="6221058" cy="4234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6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74" y="2353468"/>
            <a:ext cx="5262425" cy="4249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9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89" y="1833259"/>
            <a:ext cx="10893343" cy="5486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1263373" y="2896637"/>
            <a:ext cx="879752" cy="137180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5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5" grpId="0" animBg="1"/>
      <p:bldP spid="17" grpId="0" animBg="1"/>
      <p:bldP spid="19" grpId="0" animBg="1"/>
      <p:bldP spid="21" grpId="0" animBg="1"/>
      <p:bldP spid="23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586238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 dirty="0" err="1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</a:t>
            </a: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(</a:t>
            </a:r>
            <a:r>
              <a:rPr lang="ko-KR" altLang="en-US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매장</a:t>
            </a: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)</a:t>
            </a:r>
            <a:endParaRPr lang="ko-KR" altLang="en-US" sz="2000" b="0" strike="noStrike" cap="none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2563522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매장 주문</a:t>
            </a:r>
            <a:endParaRPr lang="ko-KR" altLang="en-US" sz="4000" b="1" strike="noStrike" cap="none" dirty="0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476" y="1466851"/>
            <a:ext cx="9379473" cy="4726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950787" y="1466851"/>
            <a:ext cx="310887" cy="229733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5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586238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 dirty="0" err="1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</a:t>
            </a: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(</a:t>
            </a:r>
            <a:r>
              <a:rPr lang="ko-KR" altLang="en-US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매장</a:t>
            </a: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)</a:t>
            </a:r>
            <a:endParaRPr lang="ko-KR" altLang="en-US" sz="2000" b="0" strike="noStrike" cap="none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8020144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매장 재고 입고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/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목록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/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내역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/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통계</a:t>
            </a:r>
            <a:endParaRPr lang="ko-KR" altLang="en-US" sz="4000" b="1" strike="noStrike" cap="none" dirty="0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7" y="1457325"/>
            <a:ext cx="9872663" cy="4475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417512" y="1727904"/>
            <a:ext cx="792413" cy="196145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457326"/>
            <a:ext cx="9872662" cy="4689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417512" y="1924049"/>
            <a:ext cx="792413" cy="137180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7" y="1457325"/>
            <a:ext cx="9872663" cy="4850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17512" y="2056571"/>
            <a:ext cx="792413" cy="219904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457325"/>
            <a:ext cx="9872662" cy="500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417512" y="2219324"/>
            <a:ext cx="792413" cy="219075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457325"/>
            <a:ext cx="9872662" cy="503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417512" y="2241221"/>
            <a:ext cx="792413" cy="178128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7" y="1456890"/>
            <a:ext cx="9872663" cy="5027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2417512" y="2260271"/>
            <a:ext cx="792413" cy="159078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8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5" grpId="0" animBg="1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586238" cy="4001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 dirty="0" err="1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</a:t>
            </a: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(</a:t>
            </a:r>
            <a:r>
              <a:rPr lang="ko-KR" altLang="en-US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매장</a:t>
            </a:r>
            <a:r>
              <a:rPr lang="en-US" altLang="ko-KR" sz="2000" b="0" strike="noStrike" cap="none" spc="600" dirty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)</a:t>
            </a:r>
            <a:endParaRPr lang="ko-KR" altLang="en-US" sz="2000" b="0" strike="noStrike" cap="none" dirty="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3951723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매장 오픈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/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마감</a:t>
            </a:r>
            <a:endParaRPr lang="ko-KR" altLang="en-US" sz="4000" b="1" strike="noStrike" cap="none" dirty="0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1542279"/>
            <a:ext cx="10085905" cy="448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331787" y="1551598"/>
            <a:ext cx="316163" cy="229733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" y="1542278"/>
            <a:ext cx="10085905" cy="5082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418814" y="1781331"/>
            <a:ext cx="762536" cy="229733"/>
          </a:xfrm>
          <a:prstGeom prst="rect">
            <a:avLst/>
          </a:prstGeom>
          <a:noFill/>
          <a:ln w="63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A8D3895-CC9D-4E13-9827-97CA0D3F9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338" y="1194352"/>
            <a:ext cx="9978389" cy="56128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FFBB40E-524C-4859-8503-C86E00069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858" y="1189190"/>
            <a:ext cx="9618284" cy="54102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FC0C7719-1C84-4D17-B634-DABE44F0F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776" y="187492"/>
            <a:ext cx="4815514" cy="632073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0877792-7F91-4D77-B1C7-E4B5CF8837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838" y="1028696"/>
            <a:ext cx="10272889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2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2070" cy="224790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88302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본론-화면&amp;기능(관리자)</a:t>
            </a:r>
            <a:endParaRPr lang="ko-KR" altLang="en-US" sz="2000" b="0" strike="noStrike" cap="none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388874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관리자 로그인</a:t>
            </a:r>
            <a:endParaRPr lang="ko-KR" altLang="en-US" sz="4000" b="1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" name="그림 4" descr="C:/Users/User/AppData/Roaming/PolarisOffice/ETemp/6256_5270752/fImage138592756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" t="6768" r="1114" b="3388"/>
          <a:stretch>
            <a:fillRect/>
          </a:stretch>
        </p:blipFill>
        <p:spPr>
          <a:xfrm>
            <a:off x="812165" y="1250315"/>
            <a:ext cx="10681335" cy="5474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83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2070" cy="224790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88302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본론-화면&amp;기능(관리자)</a:t>
            </a:r>
            <a:endParaRPr lang="ko-KR" altLang="en-US" sz="2000" b="0" strike="noStrike" cap="none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3392275" cy="707886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 dirty="0" err="1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관리자</a:t>
            </a:r>
            <a:r>
              <a:rPr lang="en-US" altLang="ko-KR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 </a:t>
            </a:r>
            <a:r>
              <a:rPr lang="ko-KR" altLang="en-US" sz="4000" b="1" spc="600" dirty="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메인</a:t>
            </a:r>
            <a:endParaRPr lang="ko-KR" altLang="en-US" sz="4000" b="1" dirty="0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6" name="그림 5" descr="C:/Users/User/AppData/Roaming/PolarisOffice/ETemp/6256_5270752/fImage28945267618467.png">
            <a:extLst>
              <a:ext uri="{FF2B5EF4-FFF2-40B4-BE49-F238E27FC236}">
                <a16:creationId xmlns:a16="http://schemas.microsoft.com/office/drawing/2014/main" xmlns="" id="{58C3B3F4-D94F-40BB-B7B1-D66D72FE1E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6768" r="531" b="3768"/>
          <a:stretch>
            <a:fillRect/>
          </a:stretch>
        </p:blipFill>
        <p:spPr>
          <a:xfrm>
            <a:off x="750570" y="1249680"/>
            <a:ext cx="10689590" cy="5412740"/>
          </a:xfrm>
          <a:prstGeom prst="rect">
            <a:avLst/>
          </a:prstGeom>
          <a:noFill/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A68F739-0C14-4137-BE07-A43F97348F3B}"/>
              </a:ext>
            </a:extLst>
          </p:cNvPr>
          <p:cNvSpPr>
            <a:spLocks/>
          </p:cNvSpPr>
          <p:nvPr/>
        </p:nvSpPr>
        <p:spPr>
          <a:xfrm>
            <a:off x="1223645" y="1536065"/>
            <a:ext cx="982980" cy="205740"/>
          </a:xfrm>
          <a:prstGeom prst="rect">
            <a:avLst/>
          </a:prstGeom>
          <a:noFill/>
          <a:ln w="635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Arial" charset="0"/>
              <a:ea typeface="나눔스퀘어" charset="0"/>
            </a:endParaRPr>
          </a:p>
        </p:txBody>
      </p:sp>
      <p:pic>
        <p:nvPicPr>
          <p:cNvPr id="8" name="그림 7" descr="C:/Users/User/AppData/Roaming/PolarisOffice/ETemp/6256_5270752/fImage1077087966334.png">
            <a:extLst>
              <a:ext uri="{FF2B5EF4-FFF2-40B4-BE49-F238E27FC236}">
                <a16:creationId xmlns:a16="http://schemas.microsoft.com/office/drawing/2014/main" xmlns="" id="{2A7CDADB-E45B-4258-8B6D-E175703601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1" t="11722" r="15401" b="18879"/>
          <a:stretch>
            <a:fillRect/>
          </a:stretch>
        </p:blipFill>
        <p:spPr>
          <a:xfrm>
            <a:off x="2430974" y="1638935"/>
            <a:ext cx="8421370" cy="4759960"/>
          </a:xfrm>
          <a:prstGeom prst="rect">
            <a:avLst/>
          </a:prstGeom>
          <a:noFill/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996FB74-1316-47B4-88F0-1D1505E2935C}"/>
              </a:ext>
            </a:extLst>
          </p:cNvPr>
          <p:cNvSpPr>
            <a:spLocks/>
          </p:cNvSpPr>
          <p:nvPr/>
        </p:nvSpPr>
        <p:spPr>
          <a:xfrm>
            <a:off x="9492664" y="3383915"/>
            <a:ext cx="201930" cy="203835"/>
          </a:xfrm>
          <a:prstGeom prst="rect">
            <a:avLst/>
          </a:prstGeom>
          <a:noFill/>
          <a:ln w="635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Arial" charset="0"/>
              <a:ea typeface="나눔스퀘어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66333F5-D807-4B87-A2EE-5F69A42484A0}"/>
              </a:ext>
            </a:extLst>
          </p:cNvPr>
          <p:cNvSpPr>
            <a:spLocks/>
          </p:cNvSpPr>
          <p:nvPr/>
        </p:nvSpPr>
        <p:spPr>
          <a:xfrm>
            <a:off x="9177069" y="3714603"/>
            <a:ext cx="416560" cy="284480"/>
          </a:xfrm>
          <a:prstGeom prst="rect">
            <a:avLst/>
          </a:prstGeom>
          <a:noFill/>
          <a:ln w="635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Arial" charset="0"/>
              <a:ea typeface="나눔스퀘어" charset="0"/>
            </a:endParaRPr>
          </a:p>
        </p:txBody>
      </p:sp>
      <p:pic>
        <p:nvPicPr>
          <p:cNvPr id="13" name="그림 12" descr="C:/Users/User/AppData/Roaming/PolarisOffice/ETemp/6256_5270752/fImage1096258016500.png">
            <a:extLst>
              <a:ext uri="{FF2B5EF4-FFF2-40B4-BE49-F238E27FC236}">
                <a16:creationId xmlns:a16="http://schemas.microsoft.com/office/drawing/2014/main" xmlns="" id="{B1BF899A-5572-4CDB-A84D-5F8ADD870A7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7" t="2731" r="35760" b="73046"/>
          <a:stretch>
            <a:fillRect/>
          </a:stretch>
        </p:blipFill>
        <p:spPr>
          <a:xfrm>
            <a:off x="5125190" y="1449248"/>
            <a:ext cx="3420745" cy="1661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694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2070" cy="224790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388302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strike="noStrike" cap="none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본론-화면&amp;기능(관리자)</a:t>
            </a:r>
            <a:endParaRPr lang="ko-KR" altLang="en-US" sz="2000" b="0" strike="noStrike" cap="none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3295015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관리자 메인</a:t>
            </a:r>
            <a:endParaRPr lang="ko-KR" altLang="en-US" sz="4000" b="1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5" name="그림 4" descr="C:/Users/User/AppData/Roaming/PolarisOffice/ETemp/6256_5270752/fImage2894526761846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6768" r="531" b="3768"/>
          <a:stretch>
            <a:fillRect/>
          </a:stretch>
        </p:blipFill>
        <p:spPr>
          <a:xfrm>
            <a:off x="750570" y="1249680"/>
            <a:ext cx="10689590" cy="5412740"/>
          </a:xfrm>
          <a:prstGeom prst="rect">
            <a:avLst/>
          </a:prstGeom>
          <a:noFill/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1226820" y="1751965"/>
            <a:ext cx="979805" cy="240030"/>
          </a:xfrm>
          <a:prstGeom prst="rect">
            <a:avLst/>
          </a:prstGeom>
          <a:noFill/>
          <a:ln w="635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Arial" charset="0"/>
              <a:ea typeface="나눔스퀘어" charset="0"/>
            </a:endParaRPr>
          </a:p>
        </p:txBody>
      </p:sp>
      <p:pic>
        <p:nvPicPr>
          <p:cNvPr id="19" name="그림 18" descr="C:/Users/User/AppData/Roaming/PolarisOffice/ETemp/6256_5270752/fImage133070802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7" t="8333" r="18619" b="24601"/>
          <a:stretch>
            <a:fillRect/>
          </a:stretch>
        </p:blipFill>
        <p:spPr>
          <a:xfrm>
            <a:off x="2956242" y="1777853"/>
            <a:ext cx="7734300" cy="45999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677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User/AppData/Roaming/PolarisOffice/ETemp/5384_8872344/image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xmlns="" id="{473A54C5-95FB-453D-BAAD-4B0AC40FA606}"/>
              </a:ext>
            </a:extLst>
          </p:cNvPr>
          <p:cNvSpPr/>
          <p:nvPr/>
        </p:nvSpPr>
        <p:spPr>
          <a:xfrm>
            <a:off x="2931160" y="2567940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9371D56-C866-478B-ABB8-50F2CFA05ED3}"/>
              </a:ext>
            </a:extLst>
          </p:cNvPr>
          <p:cNvSpPr txBox="1"/>
          <p:nvPr/>
        </p:nvSpPr>
        <p:spPr>
          <a:xfrm>
            <a:off x="4987925" y="2567940"/>
            <a:ext cx="221551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1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0DB16B-DBA9-4B28-AFDA-9B683CF1D4BF}"/>
              </a:ext>
            </a:extLst>
          </p:cNvPr>
          <p:cNvSpPr txBox="1"/>
          <p:nvPr/>
        </p:nvSpPr>
        <p:spPr>
          <a:xfrm>
            <a:off x="5384165" y="3492500"/>
            <a:ext cx="142494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600">
                <a:solidFill>
                  <a:schemeClr val="bg1"/>
                </a:solidFill>
                <a:latin typeface="Arial" charset="0"/>
                <a:ea typeface="Arial" charset="0"/>
              </a:rPr>
              <a:t>서 론</a:t>
            </a:r>
            <a:endParaRPr lang="ko-KR" altLang="en-US" sz="36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83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xmlns="" id="{473A54C5-95FB-453D-BAAD-4B0AC40FA606}"/>
              </a:ext>
            </a:extLst>
          </p:cNvPr>
          <p:cNvSpPr/>
          <p:nvPr/>
        </p:nvSpPr>
        <p:spPr>
          <a:xfrm>
            <a:off x="2931160" y="2567940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9371D56-C866-478B-ABB8-50F2CFA05ED3}"/>
              </a:ext>
            </a:extLst>
          </p:cNvPr>
          <p:cNvSpPr txBox="1"/>
          <p:nvPr/>
        </p:nvSpPr>
        <p:spPr>
          <a:xfrm>
            <a:off x="4987925" y="2567940"/>
            <a:ext cx="221551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3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0DB16B-DBA9-4B28-AFDA-9B683CF1D4BF}"/>
              </a:ext>
            </a:extLst>
          </p:cNvPr>
          <p:cNvSpPr txBox="1"/>
          <p:nvPr/>
        </p:nvSpPr>
        <p:spPr>
          <a:xfrm>
            <a:off x="5370798" y="3492500"/>
            <a:ext cx="1451038" cy="646331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b="1" spc="600" dirty="0">
                <a:solidFill>
                  <a:schemeClr val="bg1"/>
                </a:solidFill>
                <a:latin typeface="Arial" charset="0"/>
                <a:ea typeface="Arial" charset="0"/>
              </a:rPr>
              <a:t>시 연</a:t>
            </a:r>
            <a:endParaRPr lang="ko-KR" altLang="en-US" sz="1800" dirty="0"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1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AF74335-4CA7-4837-9591-4B25D3EAA0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xmlns="" id="{473A54C5-95FB-453D-BAAD-4B0AC40FA606}"/>
              </a:ext>
            </a:extLst>
          </p:cNvPr>
          <p:cNvSpPr/>
          <p:nvPr/>
        </p:nvSpPr>
        <p:spPr>
          <a:xfrm>
            <a:off x="2931160" y="2567940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9371D56-C866-478B-ABB8-50F2CFA05ED3}"/>
              </a:ext>
            </a:extLst>
          </p:cNvPr>
          <p:cNvSpPr txBox="1"/>
          <p:nvPr/>
        </p:nvSpPr>
        <p:spPr>
          <a:xfrm>
            <a:off x="4987925" y="2567940"/>
            <a:ext cx="221551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4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0DB16B-DBA9-4B28-AFDA-9B683CF1D4BF}"/>
              </a:ext>
            </a:extLst>
          </p:cNvPr>
          <p:cNvSpPr txBox="1"/>
          <p:nvPr/>
        </p:nvSpPr>
        <p:spPr>
          <a:xfrm>
            <a:off x="5385435" y="3492500"/>
            <a:ext cx="1421765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600">
                <a:solidFill>
                  <a:schemeClr val="bg1"/>
                </a:solidFill>
                <a:latin typeface="Arial" charset="0"/>
                <a:ea typeface="Arial" charset="0"/>
              </a:rPr>
              <a:t>결 론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18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84391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결론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2434590" cy="7073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기대효과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5865" y="2326640"/>
            <a:ext cx="2336800" cy="2336800"/>
          </a:xfrm>
          <a:prstGeom prst="rect">
            <a:avLst/>
          </a:prstGeom>
          <a:noFill/>
        </p:spPr>
      </p:pic>
      <p:sp>
        <p:nvSpPr>
          <p:cNvPr id="18" name="TextBox 17"/>
          <p:cNvSpPr txBox="1">
            <a:spLocks/>
          </p:cNvSpPr>
          <p:nvPr/>
        </p:nvSpPr>
        <p:spPr>
          <a:xfrm>
            <a:off x="629285" y="2487295"/>
            <a:ext cx="9439275" cy="255454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dirty="0" err="1">
                <a:latin typeface="맑은 고딕" charset="0"/>
                <a:ea typeface="맑은 고딕" charset="0"/>
              </a:rPr>
              <a:t>하나의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개인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카페로는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홍보가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어려웠던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점을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cafein으로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 smtClean="0">
                <a:latin typeface="맑은 고딕" charset="0"/>
                <a:ea typeface="맑은 고딕" charset="0"/>
              </a:rPr>
              <a:t>고객</a:t>
            </a:r>
            <a:r>
              <a:rPr lang="en-US" altLang="ko-KR" sz="2000" dirty="0" smtClean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주변에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위치한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 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카페들을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알려주는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점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dirty="0" err="1">
                <a:latin typeface="맑은 고딕" charset="0"/>
                <a:ea typeface="맑은 고딕" charset="0"/>
              </a:rPr>
              <a:t>고객이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다음에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주문할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때에도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용이하게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할 수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있도록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한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메뉴의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옵션을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미리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지정하고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저장하여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나만의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메뉴를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만들어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주문할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수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있는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점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2000" dirty="0" err="1">
                <a:latin typeface="맑은 고딕" charset="0"/>
                <a:ea typeface="맑은 고딕" charset="0"/>
              </a:rPr>
              <a:t>업체가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등록한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재고를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차트로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파악해서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사용된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재고들을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파악하여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관리를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</a:t>
            </a:r>
            <a:endParaRPr lang="ko-KR" altLang="en-US" sz="2000" dirty="0"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dirty="0">
                <a:latin typeface="맑은 고딕" charset="0"/>
                <a:ea typeface="맑은 고딕" charset="0"/>
              </a:rPr>
              <a:t> 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용이하게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할 수 </a:t>
            </a:r>
            <a:r>
              <a:rPr lang="en-US" altLang="ko-KR" sz="2000" dirty="0" err="1">
                <a:latin typeface="맑은 고딕" charset="0"/>
                <a:ea typeface="맑은 고딕" charset="0"/>
              </a:rPr>
              <a:t>있는</a:t>
            </a:r>
            <a:r>
              <a:rPr lang="en-US" altLang="ko-KR" sz="2000" dirty="0">
                <a:latin typeface="맑은 고딕" charset="0"/>
                <a:ea typeface="맑은 고딕" charset="0"/>
              </a:rPr>
              <a:t> 점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9" name="양쪽 대괄호 18"/>
          <p:cNvSpPr>
            <a:spLocks/>
          </p:cNvSpPr>
          <p:nvPr/>
        </p:nvSpPr>
        <p:spPr>
          <a:xfrm>
            <a:off x="214630" y="1600200"/>
            <a:ext cx="10634980" cy="44145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Arial" charset="0"/>
              <a:ea typeface="나눔스퀘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74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2070" cy="224790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843915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결론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2692400" cy="7073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개선 사항</a:t>
            </a:r>
            <a:endParaRPr lang="ko-KR" altLang="en-US" sz="4000" b="1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pic>
        <p:nvPicPr>
          <p:cNvPr id="7" name="그림 6" descr="C:/Users/User/AppData/Roaming/PolarisOffice/ETemp/5384_8872344/fImage6071734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05865" y="2326640"/>
            <a:ext cx="2337435" cy="2337435"/>
          </a:xfrm>
          <a:prstGeom prst="rect">
            <a:avLst/>
          </a:prstGeom>
          <a:noFill/>
        </p:spPr>
      </p:pic>
      <p:sp>
        <p:nvSpPr>
          <p:cNvPr id="18" name="텍스트 상자 17"/>
          <p:cNvSpPr txBox="1">
            <a:spLocks/>
          </p:cNvSpPr>
          <p:nvPr/>
        </p:nvSpPr>
        <p:spPr>
          <a:xfrm>
            <a:off x="629285" y="2487295"/>
            <a:ext cx="9944100" cy="218440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355600" indent="-254000" algn="just" defTabSz="914400" eaLnBrk="1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API를 활용한 고객 로그인에서 고객이 재 로그인을 할 때, 자동 로그인이 되어 보안이 취약한 점을 수정한다면 개선될 수 있음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355600" indent="-254000" algn="just" defTabSz="914400" eaLnBrk="1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쿠폰이나 이벤트 등을 진행한다면, 고객에게 더욱 만족도 높은 서비스를 제공할 수 있음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355600" indent="-254000" algn="just" defTabSz="914400" eaLnBrk="1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/>
              <a:buChar char=""/>
            </a:pPr>
            <a:r>
              <a:rPr lang="en-US" altLang="ko-KR"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고객이나 매장에서 문의사항 및 건의사항을 관리자에게 남길수 있다면, 관리자가 더 나은 서비스를 </a:t>
            </a:r>
            <a:endParaRPr lang="ko-KR" altLang="en-US" sz="16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101600" indent="0" algn="just" defTabSz="914400" eaLnBrk="1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solidFill>
                  <a:srgbClr val="000000"/>
                </a:solidFill>
                <a:latin typeface="맑은 고딕" charset="0"/>
                <a:ea typeface="맑은 고딕" charset="0"/>
              </a:rPr>
              <a:t>    제공할 수 있음</a:t>
            </a:r>
            <a:endParaRPr lang="ko-KR" altLang="en-US" sz="2200">
              <a:solidFill>
                <a:srgbClr val="000000"/>
              </a:solidFill>
              <a:latin typeface="Arial" charset="0"/>
              <a:ea typeface="Arial" charset="0"/>
            </a:endParaRPr>
          </a:p>
        </p:txBody>
      </p:sp>
      <p:sp>
        <p:nvSpPr>
          <p:cNvPr id="19" name="도형 18"/>
          <p:cNvSpPr>
            <a:spLocks/>
          </p:cNvSpPr>
          <p:nvPr/>
        </p:nvSpPr>
        <p:spPr>
          <a:xfrm>
            <a:off x="214630" y="1600200"/>
            <a:ext cx="10634980" cy="441452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C:/Users/User/AppData/Roaming/PolarisOffice/ETemp/5384_8872344/fImage4615100719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3509010" y="1052830"/>
            <a:ext cx="5173980" cy="4752975"/>
            <a:chOff x="3509010" y="1052830"/>
            <a:chExt cx="5173980" cy="4752975"/>
          </a:xfrm>
        </p:grpSpPr>
        <p:grpSp>
          <p:nvGrpSpPr>
            <p:cNvPr id="15" name="그룹 14"/>
            <p:cNvGrpSpPr/>
            <p:nvPr/>
          </p:nvGrpSpPr>
          <p:grpSpPr>
            <a:xfrm>
              <a:off x="3509010" y="1052830"/>
              <a:ext cx="5173980" cy="4752975"/>
              <a:chOff x="3509010" y="1052830"/>
              <a:chExt cx="5173980" cy="4752975"/>
            </a:xfrm>
          </p:grpSpPr>
          <p:sp>
            <p:nvSpPr>
              <p:cNvPr id="18" name="도형 17"/>
              <p:cNvSpPr>
                <a:spLocks/>
              </p:cNvSpPr>
              <p:nvPr/>
            </p:nvSpPr>
            <p:spPr>
              <a:xfrm>
                <a:off x="3509010" y="1196340"/>
                <a:ext cx="4609465" cy="4609465"/>
              </a:xfrm>
              <a:prstGeom prst="ellipse">
                <a:avLst/>
              </a:prstGeom>
              <a:solidFill>
                <a:schemeClr val="bg1">
                  <a:alpha val="20017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endParaRPr lang="ko-KR" altLang="en-US" sz="1800">
                  <a:solidFill>
                    <a:srgbClr val="000000"/>
                  </a:solidFill>
                  <a:latin typeface="Arial" charset="0"/>
                  <a:ea typeface="나눔스퀘어" charset="0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3703320" y="1052830"/>
                <a:ext cx="4980305" cy="4609465"/>
                <a:chOff x="3703320" y="1052830"/>
                <a:chExt cx="4980305" cy="4609465"/>
              </a:xfrm>
            </p:grpSpPr>
            <p:sp>
              <p:nvSpPr>
                <p:cNvPr id="20" name="도형 19"/>
                <p:cNvSpPr>
                  <a:spLocks/>
                </p:cNvSpPr>
                <p:nvPr/>
              </p:nvSpPr>
              <p:spPr>
                <a:xfrm>
                  <a:off x="4073525" y="1052830"/>
                  <a:ext cx="4609465" cy="4609465"/>
                </a:xfrm>
                <a:prstGeom prst="ellipse">
                  <a:avLst/>
                </a:prstGeom>
                <a:solidFill>
                  <a:srgbClr val="EFDBC7">
                    <a:alpha val="69865"/>
                  </a:srgbClr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solidFill>
                      <a:srgbClr val="000000"/>
                    </a:solidFill>
                    <a:latin typeface="Arial" charset="0"/>
                    <a:ea typeface="나눔스퀘어" charset="0"/>
                  </a:endParaRPr>
                </a:p>
              </p:txBody>
            </p:sp>
            <p:sp>
              <p:nvSpPr>
                <p:cNvPr id="21" name="도형 20"/>
                <p:cNvSpPr>
                  <a:spLocks/>
                </p:cNvSpPr>
                <p:nvPr/>
              </p:nvSpPr>
              <p:spPr>
                <a:xfrm>
                  <a:off x="3703320" y="1052830"/>
                  <a:ext cx="4609465" cy="4609465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eaLnBrk="1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FontTx/>
                    <a:buNone/>
                  </a:pPr>
                  <a:endParaRPr lang="ko-KR" altLang="en-US" sz="1800">
                    <a:solidFill>
                      <a:srgbClr val="000000"/>
                    </a:solidFill>
                    <a:latin typeface="Arial" charset="0"/>
                    <a:ea typeface="나눔스퀘어" charset="0"/>
                  </a:endParaRPr>
                </a:p>
              </p:txBody>
            </p:sp>
          </p:grpSp>
        </p:grpSp>
        <p:sp>
          <p:nvSpPr>
            <p:cNvPr id="17" name="텍스트 상자 16"/>
            <p:cNvSpPr txBox="1">
              <a:spLocks/>
            </p:cNvSpPr>
            <p:nvPr/>
          </p:nvSpPr>
          <p:spPr>
            <a:xfrm>
              <a:off x="5380990" y="2941320"/>
              <a:ext cx="1654810" cy="76898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400" b="1" spc="600">
                  <a:solidFill>
                    <a:schemeClr val="accent6">
                      <a:lumMod val="75000"/>
                    </a:schemeClr>
                  </a:solidFill>
                  <a:latin typeface="Arial" charset="0"/>
                  <a:ea typeface="Arial" charset="0"/>
                </a:rPr>
                <a:t>Q&amp;A</a:t>
              </a:r>
              <a:endParaRPr lang="ko-KR" altLang="en-US" sz="4400" b="1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832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9468E01-B981-4DA2-8B0E-191797798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0E3BB724-D941-4FEC-86E9-542EF10C96CC}"/>
              </a:ext>
            </a:extLst>
          </p:cNvPr>
          <p:cNvGrpSpPr/>
          <p:nvPr/>
        </p:nvGrpSpPr>
        <p:grpSpPr>
          <a:xfrm>
            <a:off x="3509010" y="1052830"/>
            <a:ext cx="5173345" cy="4752340"/>
            <a:chOff x="3509010" y="1052830"/>
            <a:chExt cx="5173345" cy="475234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xmlns="" id="{B8C037DF-87BA-4D55-BDF5-FC45B4C16271}"/>
                </a:ext>
              </a:extLst>
            </p:cNvPr>
            <p:cNvGrpSpPr/>
            <p:nvPr/>
          </p:nvGrpSpPr>
          <p:grpSpPr>
            <a:xfrm>
              <a:off x="3509010" y="1052830"/>
              <a:ext cx="5173345" cy="4752340"/>
              <a:chOff x="3509010" y="1052830"/>
              <a:chExt cx="5173345" cy="4752340"/>
            </a:xfrm>
          </p:grpSpPr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74281121-7454-46E6-971A-E65C5E1E914D}"/>
                  </a:ext>
                </a:extLst>
              </p:cNvPr>
              <p:cNvSpPr/>
              <p:nvPr/>
            </p:nvSpPr>
            <p:spPr>
              <a:xfrm>
                <a:off x="3509010" y="1196340"/>
                <a:ext cx="4608830" cy="4608830"/>
              </a:xfrm>
              <a:prstGeom prst="ellipse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xmlns="" id="{1E0CBFCB-0A24-4B4E-93CF-240AA4AC3988}"/>
                  </a:ext>
                </a:extLst>
              </p:cNvPr>
              <p:cNvGrpSpPr/>
              <p:nvPr/>
            </p:nvGrpSpPr>
            <p:grpSpPr>
              <a:xfrm>
                <a:off x="3703320" y="1052830"/>
                <a:ext cx="4979670" cy="4608830"/>
                <a:chOff x="3703320" y="1052830"/>
                <a:chExt cx="4979670" cy="4608830"/>
              </a:xfrm>
            </p:grpSpPr>
            <p:sp>
              <p:nvSpPr>
                <p:cNvPr id="20" name="타원 19">
                  <a:extLst>
                    <a:ext uri="{FF2B5EF4-FFF2-40B4-BE49-F238E27FC236}">
                      <a16:creationId xmlns:a16="http://schemas.microsoft.com/office/drawing/2014/main" xmlns="" id="{17BB750A-0E69-458E-894D-FD4D14E5C79A}"/>
                    </a:ext>
                  </a:extLst>
                </p:cNvPr>
                <p:cNvSpPr/>
                <p:nvPr/>
              </p:nvSpPr>
              <p:spPr>
                <a:xfrm>
                  <a:off x="4073525" y="1052830"/>
                  <a:ext cx="4608830" cy="4608830"/>
                </a:xfrm>
                <a:prstGeom prst="ellipse">
                  <a:avLst/>
                </a:prstGeom>
                <a:solidFill>
                  <a:srgbClr val="EFDBC7">
                    <a:alpha val="7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1" name="타원 20">
                  <a:extLst>
                    <a:ext uri="{FF2B5EF4-FFF2-40B4-BE49-F238E27FC236}">
                      <a16:creationId xmlns:a16="http://schemas.microsoft.com/office/drawing/2014/main" xmlns="" id="{88201F0F-9F04-4F99-9FC5-668B81B39DFD}"/>
                    </a:ext>
                  </a:extLst>
                </p:cNvPr>
                <p:cNvSpPr/>
                <p:nvPr/>
              </p:nvSpPr>
              <p:spPr>
                <a:xfrm>
                  <a:off x="3703320" y="1052830"/>
                  <a:ext cx="4608830" cy="460883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B45E68D-E935-43BC-A9FD-42B02A3B6EE6}"/>
                </a:ext>
              </a:extLst>
            </p:cNvPr>
            <p:cNvSpPr txBox="1"/>
            <p:nvPr/>
          </p:nvSpPr>
          <p:spPr>
            <a:xfrm>
              <a:off x="4362450" y="2722245"/>
              <a:ext cx="3710305" cy="13233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b="1" spc="600" dirty="0">
                  <a:solidFill>
                    <a:schemeClr val="accent6">
                      <a:lumMod val="75000"/>
                    </a:schemeClr>
                  </a:solidFill>
                </a:rPr>
                <a:t>Thank You</a:t>
              </a:r>
            </a:p>
            <a:p>
              <a:pPr algn="ctr"/>
              <a:r>
                <a:rPr lang="ko-KR" altLang="en-US" sz="3600" spc="600" dirty="0">
                  <a:solidFill>
                    <a:schemeClr val="accent6">
                      <a:lumMod val="75000"/>
                    </a:schemeClr>
                  </a:solidFill>
                </a:rPr>
                <a:t>감사합니다</a:t>
              </a:r>
              <a:endParaRPr lang="ko-KR" altLang="en-US" sz="4400" spc="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35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F7522F-ED52-4B4D-87C5-51B789A7A520}"/>
              </a:ext>
            </a:extLst>
          </p:cNvPr>
          <p:cNvSpPr txBox="1"/>
          <p:nvPr/>
        </p:nvSpPr>
        <p:spPr>
          <a:xfrm>
            <a:off x="1732915" y="137160"/>
            <a:ext cx="84391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서론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3C7101-9747-4523-AB12-3AE9B01305E2}"/>
              </a:ext>
            </a:extLst>
          </p:cNvPr>
          <p:cNvSpPr txBox="1"/>
          <p:nvPr/>
        </p:nvSpPr>
        <p:spPr>
          <a:xfrm>
            <a:off x="1732915" y="547370"/>
            <a:ext cx="2459990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개발동기</a:t>
            </a:r>
            <a:endParaRPr lang="ko-KR" altLang="en-US" sz="4000" b="1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A864550B-3DA7-4A1F-B397-273E5A3532FF}"/>
              </a:ext>
            </a:extLst>
          </p:cNvPr>
          <p:cNvSpPr/>
          <p:nvPr/>
        </p:nvSpPr>
        <p:spPr>
          <a:xfrm>
            <a:off x="7470140" y="1121410"/>
            <a:ext cx="2241550" cy="1205230"/>
          </a:xfrm>
          <a:custGeom>
            <a:avLst/>
            <a:gdLst>
              <a:gd name="connsiteX0" fmla="*/ 0 w 2241629"/>
              <a:gd name="connsiteY0" fmla="*/ 0 h 1205177"/>
              <a:gd name="connsiteX1" fmla="*/ 2241629 w 2241629"/>
              <a:gd name="connsiteY1" fmla="*/ 0 h 1205177"/>
              <a:gd name="connsiteX2" fmla="*/ 2241629 w 2241629"/>
              <a:gd name="connsiteY2" fmla="*/ 1205177 h 1205177"/>
              <a:gd name="connsiteX3" fmla="*/ 0 w 2241629"/>
              <a:gd name="connsiteY3" fmla="*/ 1205177 h 1205177"/>
              <a:gd name="connsiteX4" fmla="*/ 0 w 2241629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1629" h="1205177">
                <a:moveTo>
                  <a:pt x="0" y="0"/>
                </a:moveTo>
                <a:lnTo>
                  <a:pt x="2241629" y="0"/>
                </a:lnTo>
                <a:lnTo>
                  <a:pt x="2241629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l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xmlns="" id="{C47621E5-B406-4160-87F6-67A72B3D0F93}"/>
              </a:ext>
            </a:extLst>
          </p:cNvPr>
          <p:cNvSpPr/>
          <p:nvPr/>
        </p:nvSpPr>
        <p:spPr>
          <a:xfrm>
            <a:off x="2480310" y="2826385"/>
            <a:ext cx="2169160" cy="1205230"/>
          </a:xfrm>
          <a:custGeom>
            <a:avLst/>
            <a:gdLst>
              <a:gd name="connsiteX0" fmla="*/ 0 w 2169318"/>
              <a:gd name="connsiteY0" fmla="*/ 0 h 1205177"/>
              <a:gd name="connsiteX1" fmla="*/ 2169318 w 2169318"/>
              <a:gd name="connsiteY1" fmla="*/ 0 h 1205177"/>
              <a:gd name="connsiteX2" fmla="*/ 2169318 w 2169318"/>
              <a:gd name="connsiteY2" fmla="*/ 1205177 h 1205177"/>
              <a:gd name="connsiteX3" fmla="*/ 0 w 2169318"/>
              <a:gd name="connsiteY3" fmla="*/ 1205177 h 1205177"/>
              <a:gd name="connsiteX4" fmla="*/ 0 w 2169318"/>
              <a:gd name="connsiteY4" fmla="*/ 0 h 120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9318" h="1205177">
                <a:moveTo>
                  <a:pt x="0" y="0"/>
                </a:moveTo>
                <a:lnTo>
                  <a:pt x="2169318" y="0"/>
                </a:lnTo>
                <a:lnTo>
                  <a:pt x="2169318" y="1205177"/>
                </a:lnTo>
                <a:lnTo>
                  <a:pt x="0" y="120517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7160" tIns="137160" rIns="137160" bIns="137160" numCol="1" spcCol="1270" anchor="ctr" anchorCtr="0">
            <a:noAutofit/>
          </a:bodyPr>
          <a:lstStyle/>
          <a:p>
            <a:pPr marL="0" lvl="0" indent="0" algn="r" defTabSz="16002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600" kern="1200"/>
          </a:p>
        </p:txBody>
      </p:sp>
      <p:sp>
        <p:nvSpPr>
          <p:cNvPr id="28" name="TextBox 27"/>
          <p:cNvSpPr txBox="1">
            <a:spLocks/>
          </p:cNvSpPr>
          <p:nvPr/>
        </p:nvSpPr>
        <p:spPr>
          <a:xfrm>
            <a:off x="5705475" y="2595245"/>
            <a:ext cx="5776595" cy="2030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1. 소상공인들의 지속 가능한 성장의 발판을 목적으로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      프로젝트를 시작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2. 매장과 고객들의 편의성에 중점 설계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3. 대형 프렌차이즈 카페들에 대응하는 개인카페의 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      상생 도모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양쪽 대괄호 28"/>
          <p:cNvSpPr>
            <a:spLocks/>
          </p:cNvSpPr>
          <p:nvPr/>
        </p:nvSpPr>
        <p:spPr>
          <a:xfrm>
            <a:off x="5153025" y="2181225"/>
            <a:ext cx="6544945" cy="294386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Arial" charset="0"/>
              <a:ea typeface="나눔스퀘어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45135" y="1472565"/>
            <a:ext cx="3964305" cy="39643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66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12A0AC17-D030-446D-AB6A-41BE3A4EE54D}"/>
              </a:ext>
            </a:extLst>
          </p:cNvPr>
          <p:cNvSpPr/>
          <p:nvPr/>
        </p:nvSpPr>
        <p:spPr>
          <a:xfrm>
            <a:off x="325120" y="0"/>
            <a:ext cx="1320800" cy="2235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AF7522F-ED52-4B4D-87C5-51B789A7A520}"/>
              </a:ext>
            </a:extLst>
          </p:cNvPr>
          <p:cNvSpPr txBox="1"/>
          <p:nvPr/>
        </p:nvSpPr>
        <p:spPr>
          <a:xfrm>
            <a:off x="1732915" y="137160"/>
            <a:ext cx="84391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서론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3C7101-9747-4523-AB12-3AE9B01305E2}"/>
              </a:ext>
            </a:extLst>
          </p:cNvPr>
          <p:cNvSpPr txBox="1"/>
          <p:nvPr/>
        </p:nvSpPr>
        <p:spPr>
          <a:xfrm>
            <a:off x="1732915" y="547370"/>
            <a:ext cx="2450465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벤치마킹</a:t>
            </a:r>
            <a:endParaRPr lang="ko-KR" altLang="en-US" sz="4000" b="1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D47D1480-0414-455B-9CA8-A51F1B4ACCF6}"/>
              </a:ext>
            </a:extLst>
          </p:cNvPr>
          <p:cNvSpPr/>
          <p:nvPr/>
        </p:nvSpPr>
        <p:spPr>
          <a:xfrm>
            <a:off x="10678160" y="6786880"/>
            <a:ext cx="1320800" cy="71120"/>
          </a:xfrm>
          <a:prstGeom prst="rect">
            <a:avLst/>
          </a:prstGeom>
          <a:solidFill>
            <a:srgbClr val="EFDB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47FC75AC-D458-4D93-8BB3-9A1F6C45A89F}"/>
              </a:ext>
            </a:extLst>
          </p:cNvPr>
          <p:cNvGrpSpPr/>
          <p:nvPr/>
        </p:nvGrpSpPr>
        <p:grpSpPr>
          <a:xfrm>
            <a:off x="523240" y="2047240"/>
            <a:ext cx="11145520" cy="3469640"/>
            <a:chOff x="523240" y="2047240"/>
            <a:chExt cx="11145520" cy="346964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xmlns="" id="{8C3CB938-726E-4B24-AD7A-C2B4DDA8CBA0}"/>
                </a:ext>
              </a:extLst>
            </p:cNvPr>
            <p:cNvSpPr/>
            <p:nvPr/>
          </p:nvSpPr>
          <p:spPr>
            <a:xfrm>
              <a:off x="523240" y="2047240"/>
              <a:ext cx="3469640" cy="3469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2B9C261C-9FB2-4166-B9C8-F8E1AFF5D1D5}"/>
                </a:ext>
              </a:extLst>
            </p:cNvPr>
            <p:cNvSpPr/>
            <p:nvPr/>
          </p:nvSpPr>
          <p:spPr>
            <a:xfrm>
              <a:off x="4361180" y="2047240"/>
              <a:ext cx="3469640" cy="3469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xmlns="" id="{CF207EE4-B06A-46C4-93B4-6E4685BA138B}"/>
                </a:ext>
              </a:extLst>
            </p:cNvPr>
            <p:cNvSpPr/>
            <p:nvPr/>
          </p:nvSpPr>
          <p:spPr>
            <a:xfrm>
              <a:off x="8199120" y="2047240"/>
              <a:ext cx="3469640" cy="3469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37D15D1-0D27-486D-8930-BBCA221C15E1}"/>
              </a:ext>
            </a:extLst>
          </p:cNvPr>
          <p:cNvSpPr txBox="1"/>
          <p:nvPr/>
        </p:nvSpPr>
        <p:spPr>
          <a:xfrm>
            <a:off x="9226550" y="5751830"/>
            <a:ext cx="1472565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스타벅스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7F0773D-4533-4960-8AC6-3FE0B8DA120A}"/>
              </a:ext>
            </a:extLst>
          </p:cNvPr>
          <p:cNvSpPr txBox="1"/>
          <p:nvPr/>
        </p:nvSpPr>
        <p:spPr>
          <a:xfrm>
            <a:off x="1418590" y="5808980"/>
            <a:ext cx="1943100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배달의 민족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13F8CAE-15E6-4AF5-9288-D552BD1B2B96}"/>
              </a:ext>
            </a:extLst>
          </p:cNvPr>
          <p:cNvSpPr txBox="1"/>
          <p:nvPr/>
        </p:nvSpPr>
        <p:spPr>
          <a:xfrm>
            <a:off x="5611495" y="5808980"/>
            <a:ext cx="1151890" cy="39941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포스기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45" y="2661920"/>
            <a:ext cx="2212975" cy="2229485"/>
          </a:xfrm>
          <a:prstGeom prst="rect">
            <a:avLst/>
          </a:prstGeom>
          <a:noFill/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75" y="2421890"/>
            <a:ext cx="2969260" cy="2972435"/>
          </a:xfrm>
          <a:prstGeom prst="rect">
            <a:avLst/>
          </a:prstGeom>
          <a:noFill/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640" y="2269490"/>
            <a:ext cx="3013710" cy="3016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540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E018E9F8-6C5A-4E34-B24E-9BD429CE5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xmlns="" id="{473A54C5-95FB-453D-BAAD-4B0AC40FA606}"/>
              </a:ext>
            </a:extLst>
          </p:cNvPr>
          <p:cNvSpPr/>
          <p:nvPr/>
        </p:nvSpPr>
        <p:spPr>
          <a:xfrm>
            <a:off x="2931160" y="2567940"/>
            <a:ext cx="6329680" cy="1722120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9371D56-C866-478B-ABB8-50F2CFA05ED3}"/>
              </a:ext>
            </a:extLst>
          </p:cNvPr>
          <p:cNvSpPr txBox="1"/>
          <p:nvPr/>
        </p:nvSpPr>
        <p:spPr>
          <a:xfrm>
            <a:off x="4987925" y="2567940"/>
            <a:ext cx="2215515" cy="769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spc="600" dirty="0">
                <a:solidFill>
                  <a:schemeClr val="bg1"/>
                </a:solidFill>
              </a:rPr>
              <a:t>Part 2</a:t>
            </a:r>
            <a:endParaRPr lang="ko-KR" altLang="en-US" sz="4400" spc="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70DB16B-DBA9-4B28-AFDA-9B683CF1D4BF}"/>
              </a:ext>
            </a:extLst>
          </p:cNvPr>
          <p:cNvSpPr txBox="1"/>
          <p:nvPr/>
        </p:nvSpPr>
        <p:spPr>
          <a:xfrm>
            <a:off x="5377815" y="3492500"/>
            <a:ext cx="1437640" cy="64579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pc="600">
                <a:solidFill>
                  <a:schemeClr val="bg1"/>
                </a:solidFill>
                <a:latin typeface="Arial" charset="0"/>
                <a:ea typeface="Arial" charset="0"/>
              </a:rPr>
              <a:t>본 론</a:t>
            </a:r>
            <a:endParaRPr lang="ko-KR" altLang="en-US" sz="3600" b="1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70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1435" cy="22415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rgbClr val="000000"/>
              </a:solidFill>
              <a:latin typeface="Arial" charset="0"/>
              <a:ea typeface="나눔스퀘어" charset="0"/>
            </a:endParaRPr>
          </a:p>
        </p:txBody>
      </p:sp>
      <p:sp>
        <p:nvSpPr>
          <p:cNvPr id="3" name="텍스트 상자 2"/>
          <p:cNvSpPr txBox="1">
            <a:spLocks/>
          </p:cNvSpPr>
          <p:nvPr/>
        </p:nvSpPr>
        <p:spPr>
          <a:xfrm>
            <a:off x="1732915" y="137160"/>
            <a:ext cx="843915" cy="39941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2434590" cy="7073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개발기술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3" name="텍스트 상자 12"/>
          <p:cNvSpPr txBox="1">
            <a:spLocks/>
          </p:cNvSpPr>
          <p:nvPr/>
        </p:nvSpPr>
        <p:spPr>
          <a:xfrm>
            <a:off x="8166735" y="3878580"/>
            <a:ext cx="915670" cy="3390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 b="0">
                <a:solidFill>
                  <a:schemeClr val="bg1"/>
                </a:solidFill>
                <a:latin typeface="Arial" charset="0"/>
                <a:ea typeface="Arial" charset="0"/>
              </a:rPr>
              <a:t>JSP</a:t>
            </a:r>
            <a:endParaRPr lang="ko-KR" altLang="en-US" sz="1600" b="0">
              <a:solidFill>
                <a:schemeClr val="bg1"/>
              </a:solidFill>
              <a:latin typeface="Arial" charset="0"/>
              <a:ea typeface="Arial" charset="0"/>
            </a:endParaRPr>
          </a:p>
        </p:txBody>
      </p:sp>
      <p:sp>
        <p:nvSpPr>
          <p:cNvPr id="14" name="텍스트 상자 13"/>
          <p:cNvSpPr txBox="1">
            <a:spLocks/>
          </p:cNvSpPr>
          <p:nvPr/>
        </p:nvSpPr>
        <p:spPr>
          <a:xfrm>
            <a:off x="3810000" y="2286000"/>
            <a:ext cx="4572635" cy="72072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14"/>
          <p:cNvSpPr txBox="1">
            <a:spLocks/>
          </p:cNvSpPr>
          <p:nvPr/>
        </p:nvSpPr>
        <p:spPr>
          <a:xfrm>
            <a:off x="3810000" y="2286000"/>
            <a:ext cx="4572635" cy="72072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6" name="텍스트 상자 15"/>
          <p:cNvSpPr txBox="1">
            <a:spLocks/>
          </p:cNvSpPr>
          <p:nvPr/>
        </p:nvSpPr>
        <p:spPr>
          <a:xfrm>
            <a:off x="3810000" y="2286000"/>
            <a:ext cx="4572635" cy="72072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just" defTabSz="914400" eaLnBrk="1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81108"/>
              </p:ext>
            </p:extLst>
          </p:nvPr>
        </p:nvGraphicFramePr>
        <p:xfrm>
          <a:off x="2115820" y="1577975"/>
          <a:ext cx="7404100" cy="4645025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11760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55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07238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37490">
                <a:tc rowSpan="5"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S/W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OS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Windows 7 Home Premium K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9339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개발언어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Spring4 Framework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BootStrap4, HTML5, 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Javascript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Jquery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en-US" altLang="ko-KR" sz="1200" kern="1200" dirty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Ajax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JSON , CSS,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Mybatis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70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데이터베이스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rgbClr val="FF0000"/>
                          </a:solidFill>
                          <a:latin typeface="맑은 고딕" charset="0"/>
                          <a:ea typeface="맑은 고딕" charset="0"/>
                        </a:rPr>
                        <a:t>Oracle Database Express Edition 11g Release 2</a:t>
                      </a:r>
                      <a:endParaRPr lang="ko-KR" altLang="en-US" sz="1200" kern="12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70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서버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TOMCAT 8.5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470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IDE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Eclipse (4.10.0), SQL Developer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7015">
                <a:tc rowSpan="3"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H/W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프로세스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Intel(R) Core i5-2500 CPU 3.30GHz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7015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메모리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8192MB RAM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5593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보조 기억장치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HDD 100GB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3540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형상관리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GitHub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1839595">
                <a:tc>
                  <a:txBody>
                    <a:bodyPr/>
                    <a:lstStyle/>
                    <a:p>
                      <a:pPr marL="0" indent="0" algn="l" defTabSz="914400" eaLnBrk="1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라이브러리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90500" indent="0" algn="l" defTabSz="914400" eaLnBrk="1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GoogleChart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JQgrid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KAKAO LOGIN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90500" indent="0" algn="l" defTabSz="914400" eaLnBrk="1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NAVER LOGIN, DAUM ADDRESS, DAUM MAP 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90500" indent="0" algn="l" defTabSz="914400" eaLnBrk="1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JavaX.mail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인증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Security(Spring framework security) 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190500" indent="0" algn="l" defTabSz="914400" eaLnBrk="1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TIBCO(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JasperSoft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PDF변환</a:t>
                      </a:r>
                      <a:r>
                        <a:rPr lang="en-US" altLang="ko-KR" sz="12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), </a:t>
                      </a:r>
                      <a:r>
                        <a:rPr lang="en-US" altLang="ko-KR" sz="1200" kern="120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WebSoket</a:t>
                      </a:r>
                      <a:endParaRPr lang="ko-KR" altLang="en-US" sz="12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0" marR="0" marT="0" marB="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46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도형 18"/>
          <p:cNvSpPr>
            <a:spLocks/>
          </p:cNvSpPr>
          <p:nvPr/>
        </p:nvSpPr>
        <p:spPr>
          <a:xfrm>
            <a:off x="732155" y="1538605"/>
            <a:ext cx="8341995" cy="4900930"/>
          </a:xfrm>
          <a:prstGeom prst="bracketPair">
            <a:avLst/>
          </a:prstGeom>
          <a:solidFill>
            <a:srgbClr val="FFFFFF"/>
          </a:solidFill>
          <a:ln w="0" cap="flat" cmpd="sng">
            <a:solidFill>
              <a:srgbClr val="C87661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2705" cy="22542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3756660" cy="70802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주요 핵심 기술</a:t>
            </a:r>
            <a:endParaRPr lang="ko-KR" altLang="en-US" sz="4000" b="1" strike="noStrike" cap="none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18" name="텍스트 상자 17"/>
          <p:cNvSpPr txBox="1">
            <a:spLocks/>
          </p:cNvSpPr>
          <p:nvPr/>
        </p:nvSpPr>
        <p:spPr>
          <a:xfrm>
            <a:off x="1644015" y="1720850"/>
            <a:ext cx="5398770" cy="4397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>
                <a:solidFill>
                  <a:srgbClr val="000000"/>
                </a:solidFill>
                <a:latin typeface="맑은 고딕" charset="0"/>
                <a:ea typeface="맑은 고딕" charset="0"/>
              </a:rPr>
              <a:t>- 위치기반 지도 API</a:t>
            </a:r>
            <a:endParaRPr lang="ko-KR" altLang="en-US" sz="2800" b="0" strike="noStrike" cap="non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>
                <a:solidFill>
                  <a:srgbClr val="000000"/>
                </a:solidFill>
                <a:latin typeface="맑은 고딕" charset="0"/>
                <a:ea typeface="맑은 고딕" charset="0"/>
              </a:rPr>
              <a:t>- KAKAO / NAVER 로그인 API</a:t>
            </a:r>
            <a:endParaRPr lang="ko-KR" altLang="en-US" sz="2800" b="0" strike="noStrike" cap="non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>
                <a:solidFill>
                  <a:srgbClr val="000000"/>
                </a:solidFill>
                <a:latin typeface="맑은 고딕" charset="0"/>
                <a:ea typeface="맑은 고딕" charset="0"/>
              </a:rPr>
              <a:t>- 통계차트 API</a:t>
            </a:r>
            <a:endParaRPr lang="ko-KR" altLang="en-US" sz="2800" b="0" strike="noStrike" cap="non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>
                <a:solidFill>
                  <a:srgbClr val="000000"/>
                </a:solidFill>
                <a:latin typeface="맑은 고딕" charset="0"/>
                <a:ea typeface="맑은 고딕" charset="0"/>
              </a:rPr>
              <a:t>- DAUM주소 API</a:t>
            </a:r>
            <a:endParaRPr lang="ko-KR" altLang="en-US" sz="2800" b="0" strike="noStrike" cap="non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strike="noStrike" cap="none">
                <a:solidFill>
                  <a:srgbClr val="000000"/>
                </a:solidFill>
                <a:latin typeface="맑은 고딕" charset="0"/>
                <a:ea typeface="맑은 고딕" charset="0"/>
              </a:rPr>
              <a:t>-WebSocket 통한 알람서비스</a:t>
            </a:r>
            <a:endParaRPr lang="ko-KR" altLang="en-US" sz="2800" b="0" strike="noStrike" cap="none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800" b="0" strike="noStrike" cap="none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텍스트 상자 19"/>
          <p:cNvSpPr txBox="1">
            <a:spLocks/>
          </p:cNvSpPr>
          <p:nvPr/>
        </p:nvSpPr>
        <p:spPr>
          <a:xfrm>
            <a:off x="1732915" y="137160"/>
            <a:ext cx="844550" cy="4000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0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/>
          <p:cNvSpPr>
            <a:spLocks/>
          </p:cNvSpPr>
          <p:nvPr/>
        </p:nvSpPr>
        <p:spPr>
          <a:xfrm>
            <a:off x="325120" y="0"/>
            <a:ext cx="1322705" cy="225425"/>
          </a:xfrm>
          <a:prstGeom prst="rect">
            <a:avLst/>
          </a:prstGeom>
          <a:solidFill>
            <a:srgbClr val="EFDBC7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000000"/>
              </a:solidFill>
              <a:latin typeface="나눔스퀘어" charset="0"/>
              <a:ea typeface="나눔스퀘어" charset="0"/>
            </a:endParaRPr>
          </a:p>
        </p:txBody>
      </p:sp>
      <p:sp>
        <p:nvSpPr>
          <p:cNvPr id="4" name="텍스트 상자 3"/>
          <p:cNvSpPr txBox="1">
            <a:spLocks/>
          </p:cNvSpPr>
          <p:nvPr/>
        </p:nvSpPr>
        <p:spPr>
          <a:xfrm>
            <a:off x="1732915" y="547370"/>
            <a:ext cx="3260725" cy="70739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spc="600">
                <a:solidFill>
                  <a:schemeClr val="tx2">
                    <a:lumMod val="75000"/>
                  </a:schemeClr>
                </a:solidFill>
                <a:latin typeface="나눔스퀘어 Bold" charset="0"/>
                <a:ea typeface="나눔스퀘어 Bold" charset="0"/>
              </a:rPr>
              <a:t>업무 분장도</a:t>
            </a:r>
            <a:endParaRPr lang="ko-KR" altLang="en-US" sz="4000" b="1" strike="noStrike" cap="none">
              <a:solidFill>
                <a:schemeClr val="tx2">
                  <a:lumMod val="75000"/>
                </a:schemeClr>
              </a:solidFill>
              <a:latin typeface="나눔스퀘어 Bold" charset="0"/>
              <a:ea typeface="나눔스퀘어 Bold" charset="0"/>
            </a:endParaRPr>
          </a:p>
        </p:txBody>
      </p:sp>
      <p:sp>
        <p:nvSpPr>
          <p:cNvPr id="7" name="텍스트 상자 6"/>
          <p:cNvSpPr txBox="1">
            <a:spLocks/>
          </p:cNvSpPr>
          <p:nvPr/>
        </p:nvSpPr>
        <p:spPr>
          <a:xfrm>
            <a:off x="1732915" y="137160"/>
            <a:ext cx="844550" cy="40005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spc="60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</a:rPr>
              <a:t>본론</a:t>
            </a:r>
            <a:endParaRPr lang="ko-KR" altLang="en-US" sz="2000">
              <a:solidFill>
                <a:schemeClr val="tx2">
                  <a:lumMod val="75000"/>
                </a:schemeClr>
              </a:solidFill>
              <a:latin typeface="Arial" charset="0"/>
              <a:ea typeface="Arial" charset="0"/>
            </a:endParaRPr>
          </a:p>
        </p:txBody>
      </p:sp>
      <p:sp>
        <p:nvSpPr>
          <p:cNvPr id="9" name="텍스트 상자 8"/>
          <p:cNvSpPr txBox="1">
            <a:spLocks/>
          </p:cNvSpPr>
          <p:nvPr/>
        </p:nvSpPr>
        <p:spPr>
          <a:xfrm>
            <a:off x="1344930" y="1753235"/>
            <a:ext cx="179895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latin typeface="맑은 고딕" charset="0"/>
                <a:ea typeface="맑은 고딕" charset="0"/>
              </a:rPr>
              <a:t>이동연 (조장)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10" name="텍스트 상자 9"/>
          <p:cNvSpPr txBox="1">
            <a:spLocks/>
          </p:cNvSpPr>
          <p:nvPr/>
        </p:nvSpPr>
        <p:spPr>
          <a:xfrm>
            <a:off x="5431155" y="1751330"/>
            <a:ext cx="109410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latin typeface="맑은 고딕" charset="0"/>
                <a:ea typeface="맑은 고딕" charset="0"/>
              </a:rPr>
              <a:t>김주호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>
            <a:off x="4912995" y="2479040"/>
            <a:ext cx="2420620" cy="23069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고객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메인화면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회원가입(메일인증)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ID/PW찾기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적립금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비밀번호 암호화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매장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매출통계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2" name="텍스트 상자 11"/>
          <p:cNvSpPr txBox="1">
            <a:spLocks/>
          </p:cNvSpPr>
          <p:nvPr/>
        </p:nvSpPr>
        <p:spPr>
          <a:xfrm>
            <a:off x="9165590" y="1767840"/>
            <a:ext cx="1094105" cy="43180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200">
                <a:latin typeface="맑은 고딕" charset="0"/>
                <a:ea typeface="맑은 고딕" charset="0"/>
              </a:rPr>
              <a:t>김혜민</a:t>
            </a:r>
            <a:endParaRPr lang="ko-KR" altLang="en-US" sz="2200">
              <a:latin typeface="맑은 고딕" charset="0"/>
              <a:ea typeface="맑은 고딕" charset="0"/>
            </a:endParaRPr>
          </a:p>
        </p:txBody>
      </p:sp>
      <p:sp>
        <p:nvSpPr>
          <p:cNvPr id="13" name="TextBox 12"/>
          <p:cNvSpPr txBox="1">
            <a:spLocks/>
          </p:cNvSpPr>
          <p:nvPr/>
        </p:nvSpPr>
        <p:spPr>
          <a:xfrm>
            <a:off x="8108315" y="2493645"/>
            <a:ext cx="3044190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고객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나만의 메뉴/주문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매장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POS(JQgrid)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웹 주문확인(Websocekt)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   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  <p:sp>
        <p:nvSpPr>
          <p:cNvPr id="14" name="TextBox 13"/>
          <p:cNvSpPr txBox="1">
            <a:spLocks/>
          </p:cNvSpPr>
          <p:nvPr/>
        </p:nvSpPr>
        <p:spPr>
          <a:xfrm>
            <a:off x="981710" y="2487930"/>
            <a:ext cx="3277235" cy="20300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고객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매장검색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나만의 메뉴 등록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장바구니 담기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주문(적립금/배달서비스)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0" indent="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Arial" charset="0"/>
                <a:ea typeface="Arial" charset="0"/>
              </a:rPr>
              <a:t>매장</a:t>
            </a:r>
            <a:endParaRPr lang="ko-KR" altLang="en-US" sz="1800">
              <a:latin typeface="Arial" charset="0"/>
              <a:ea typeface="Arial" charset="0"/>
            </a:endParaRPr>
          </a:p>
          <a:p>
            <a:pPr marL="254000" indent="-254000" algn="just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r>
              <a:rPr lang="en-US" altLang="ko-KR" sz="1800">
                <a:latin typeface="Arial" charset="0"/>
                <a:ea typeface="Arial" charset="0"/>
              </a:rPr>
              <a:t>주문내역</a:t>
            </a:r>
            <a:endParaRPr lang="ko-KR" altLang="en-US" sz="1800">
              <a:latin typeface="Arial" charset="0"/>
              <a:ea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7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사용자 지정 1">
      <a:majorFont>
        <a:latin typeface="Arial"/>
        <a:ea typeface="나눔스퀘어 Bold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Pages>44</Pages>
  <Words>624</Words>
  <Characters>0</Characters>
  <Application>Microsoft Office PowerPoint</Application>
  <DocSecurity>0</DocSecurity>
  <PresentationFormat>사용자 지정</PresentationFormat>
  <Lines>0</Lines>
  <Paragraphs>197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38</cp:revision>
  <dcterms:modified xsi:type="dcterms:W3CDTF">2019-08-06T00:34:21Z</dcterms:modified>
</cp:coreProperties>
</file>